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5143500" cx="9144000"/>
  <p:notesSz cx="6858000" cy="9144000"/>
  <p:embeddedFontLst>
    <p:embeddedFont>
      <p:font typeface="Roboto"/>
      <p:regular r:id="rId36"/>
      <p:bold r:id="rId37"/>
      <p:italic r:id="rId38"/>
      <p:boldItalic r:id="rId39"/>
    </p:embeddedFont>
    <p:embeddedFont>
      <p:font typeface="Roboto Medium"/>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44" roundtripDataSignature="AMtx7mg5+KTspJ3GvU5N1Fjw2vHOZZP+N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54989DF-DF1A-4E6B-A867-68E119CB86F2}">
  <a:tblStyle styleId="{654989DF-DF1A-4E6B-A867-68E119CB86F2}" styleName="Table_0">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BB6A2D03-E3D0-4AC6-B7AA-6966F08C0DFB}"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Medium-regular.fntdata"/><Relationship Id="rId42" Type="http://schemas.openxmlformats.org/officeDocument/2006/relationships/font" Target="fonts/RobotoMedium-italic.fntdata"/><Relationship Id="rId41" Type="http://schemas.openxmlformats.org/officeDocument/2006/relationships/font" Target="fonts/RobotoMedium-bold.fntdata"/><Relationship Id="rId44" Type="http://customschemas.google.com/relationships/presentationmetadata" Target="metadata"/><Relationship Id="rId43" Type="http://schemas.openxmlformats.org/officeDocument/2006/relationships/font" Target="fonts/RobotoMedium-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font" Target="fonts/Roboto-bold.fntdata"/><Relationship Id="rId36" Type="http://schemas.openxmlformats.org/officeDocument/2006/relationships/font" Target="fonts/Roboto-regular.fntdata"/><Relationship Id="rId39" Type="http://schemas.openxmlformats.org/officeDocument/2006/relationships/font" Target="fonts/Roboto-boldItalic.fntdata"/><Relationship Id="rId38" Type="http://schemas.openxmlformats.org/officeDocument/2006/relationships/font" Target="fonts/Roboto-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de.state.co.us/uip/uip_general_resources#criteriaandrequirements"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accountability@cde.state.co.us"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inyurl.com/ACIWebinarSurvey"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0" name="Google Shape;40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Before we get started, </a:t>
            </a:r>
            <a:r>
              <a:rPr lang="en">
                <a:solidFill>
                  <a:schemeClr val="dk1"/>
                </a:solidFill>
              </a:rPr>
              <a:t>We’d like to know who’s joining us.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In the chat, please introduce yourself providing…</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Your name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Your District and School, if relevant, and</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The mascot of the high school that you graduated from.</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sz="1400">
                <a:highlight>
                  <a:srgbClr val="EFEFEF"/>
                </a:highlight>
              </a:rPr>
              <a:t>START recording, introduce self and support / back channel</a:t>
            </a:r>
            <a:endParaRPr sz="1400">
              <a:highlight>
                <a:srgbClr val="EFEFEF"/>
              </a:highligh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8" name="Google Shape;48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With an ISD rating, your site would NOT be eligible for biennial flexibility regarding UIP submission, even if you received a performance rating in the most recent year that your site had a rating.</a:t>
            </a:r>
            <a:endParaRPr/>
          </a:p>
          <a:p>
            <a:pPr indent="0" lvl="0" marL="0" rtl="0" algn="l">
              <a:lnSpc>
                <a:spcPct val="100000"/>
              </a:lnSpc>
              <a:spcBef>
                <a:spcPts val="0"/>
              </a:spcBef>
              <a:spcAft>
                <a:spcPts val="0"/>
              </a:spcAft>
              <a:buClr>
                <a:schemeClr val="dk1"/>
              </a:buClr>
              <a:buSzPts val="1100"/>
              <a:buFont typeface="Arial"/>
              <a:buNone/>
            </a:pPr>
            <a:r>
              <a:rPr lang="en"/>
              <a:t>Your site may still be eligible for EASI grants, if your site’s plan type includes a clock year with either</a:t>
            </a:r>
            <a:r>
              <a:rPr i="1" lang="en"/>
              <a:t> on hold </a:t>
            </a:r>
            <a:r>
              <a:rPr lang="en"/>
              <a:t>or </a:t>
            </a:r>
            <a:r>
              <a:rPr i="1" lang="en">
                <a:solidFill>
                  <a:schemeClr val="dk1"/>
                </a:solidFill>
              </a:rPr>
              <a:t> on hold </a:t>
            </a:r>
            <a:r>
              <a:rPr i="1" lang="en"/>
              <a:t>on watch</a:t>
            </a:r>
            <a:r>
              <a:rPr lang="en"/>
              <a:t>.</a:t>
            </a:r>
            <a:endParaRPr/>
          </a:p>
          <a:p>
            <a:pPr indent="0" lvl="0" marL="0" rtl="0" algn="l">
              <a:lnSpc>
                <a:spcPct val="100000"/>
              </a:lnSpc>
              <a:spcBef>
                <a:spcPts val="0"/>
              </a:spcBef>
              <a:spcAft>
                <a:spcPts val="0"/>
              </a:spcAft>
              <a:buClr>
                <a:schemeClr val="dk1"/>
              </a:buClr>
              <a:buSzPts val="1100"/>
              <a:buFont typeface="Arial"/>
              <a:buNone/>
            </a:pPr>
            <a:r>
              <a:rPr lang="en"/>
              <a:t>In this example, the ISD plan type has a performance watch status of </a:t>
            </a:r>
            <a:r>
              <a:rPr i="1" lang="en"/>
              <a:t>Year 1 On Hold</a:t>
            </a:r>
            <a:r>
              <a:rPr lang="en"/>
              <a:t> meaning that the last time the site was assigned a plan type, it was Priority Improvement, Year 1. </a:t>
            </a:r>
            <a:endParaRPr/>
          </a:p>
          <a:p>
            <a:pPr indent="0" lvl="0" marL="0" rtl="0" algn="l">
              <a:lnSpc>
                <a:spcPct val="100000"/>
              </a:lnSpc>
              <a:spcBef>
                <a:spcPts val="0"/>
              </a:spcBef>
              <a:spcAft>
                <a:spcPts val="0"/>
              </a:spcAft>
              <a:buClr>
                <a:schemeClr val="dk1"/>
              </a:buClr>
              <a:buSzPts val="1100"/>
              <a:buFont typeface="Arial"/>
              <a:buNone/>
            </a:pPr>
            <a:r>
              <a:rPr lang="en"/>
              <a:t>You now “HOLD” that plan type and year until there is enough data to determine otherwise.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5" name="Google Shape;49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In this illustration of Performance Watch, </a:t>
            </a:r>
            <a:r>
              <a:rPr lang="en">
                <a:solidFill>
                  <a:schemeClr val="dk1"/>
                </a:solidFill>
                <a:highlight>
                  <a:srgbClr val="D9D9D9"/>
                </a:highlight>
              </a:rPr>
              <a:t>[CLICK]</a:t>
            </a:r>
            <a:r>
              <a:rPr lang="en">
                <a:solidFill>
                  <a:schemeClr val="dk1"/>
                </a:solidFill>
              </a:rPr>
              <a:t> a site with an Insufficient State Data rating this year that had their last Plan Type – Priority Improvement or Turnaround are On Hold, within the clock</a:t>
            </a:r>
            <a:endParaRPr>
              <a:solidFill>
                <a:schemeClr val="dk1"/>
              </a:solidFill>
              <a:highlight>
                <a:srgbClr val="D9D9D9"/>
              </a:highlight>
            </a:endParaRPr>
          </a:p>
          <a:p>
            <a:pPr indent="0" lvl="0" marL="0" rtl="0" algn="l">
              <a:lnSpc>
                <a:spcPct val="100000"/>
              </a:lnSpc>
              <a:spcBef>
                <a:spcPts val="0"/>
              </a:spcBef>
              <a:spcAft>
                <a:spcPts val="0"/>
              </a:spcAft>
              <a:buSzPts val="1100"/>
              <a:buNone/>
            </a:pPr>
            <a:r>
              <a:rPr lang="en">
                <a:solidFill>
                  <a:schemeClr val="dk1"/>
                </a:solidFill>
              </a:rPr>
              <a:t>In other words, they remain on the Accountability Clock, while their Year label will not advance.</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Now, if the site with Insufficient State Data was previously </a:t>
            </a:r>
            <a:r>
              <a:rPr i="1" lang="en">
                <a:solidFill>
                  <a:schemeClr val="dk1"/>
                </a:solidFill>
              </a:rPr>
              <a:t>On Watch, not on clock, but still in Performance Watch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highlight>
                  <a:srgbClr val="D9D9D9"/>
                </a:highlight>
              </a:rPr>
              <a:t>[CLICK]  </a:t>
            </a:r>
            <a:r>
              <a:rPr lang="en">
                <a:solidFill>
                  <a:schemeClr val="dk1"/>
                </a:solidFill>
              </a:rPr>
              <a:t>or in the blue box in this illustration, then they are On Hold On Watch with the same Year label they previously had</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Any questions?</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4" name="Google Shape;50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9" name="Google Shape;50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SzPts val="1100"/>
              <a:buNone/>
            </a:pPr>
            <a:r>
              <a:rPr lang="en">
                <a:solidFill>
                  <a:schemeClr val="dk1"/>
                </a:solidFill>
              </a:rPr>
              <a:t>When completing your UIP, respond to UIP requirements based on your previous plan type or rating.</a:t>
            </a:r>
            <a:endParaRPr>
              <a:solidFill>
                <a:schemeClr val="dk1"/>
              </a:solidFill>
            </a:endParaRPr>
          </a:p>
          <a:p>
            <a:pPr indent="0" lvl="0" marL="0" rtl="0" algn="l">
              <a:lnSpc>
                <a:spcPct val="107916"/>
              </a:lnSpc>
              <a:spcBef>
                <a:spcPts val="0"/>
              </a:spcBef>
              <a:spcAft>
                <a:spcPts val="0"/>
              </a:spcAft>
              <a:buSzPts val="1100"/>
              <a:buNone/>
            </a:pPr>
            <a:r>
              <a:t/>
            </a:r>
            <a:endParaRPr>
              <a:solidFill>
                <a:schemeClr val="dk1"/>
              </a:solidFill>
            </a:endParaRPr>
          </a:p>
          <a:p>
            <a:pPr indent="0" lvl="0" marL="0" rtl="0" algn="l">
              <a:lnSpc>
                <a:spcPct val="107916"/>
              </a:lnSpc>
              <a:spcBef>
                <a:spcPts val="0"/>
              </a:spcBef>
              <a:spcAft>
                <a:spcPts val="0"/>
              </a:spcAft>
              <a:buSzPts val="1100"/>
              <a:buNone/>
            </a:pPr>
            <a:r>
              <a:rPr lang="en">
                <a:solidFill>
                  <a:schemeClr val="dk1"/>
                </a:solidFill>
              </a:rPr>
              <a:t>If your site was </a:t>
            </a:r>
            <a:r>
              <a:rPr i="1" lang="en">
                <a:solidFill>
                  <a:schemeClr val="dk1"/>
                </a:solidFill>
              </a:rPr>
              <a:t>On Clock, </a:t>
            </a:r>
            <a:r>
              <a:rPr lang="en">
                <a:solidFill>
                  <a:schemeClr val="dk1"/>
                </a:solidFill>
              </a:rPr>
              <a:t>where the previous plan type was priority improvement/turnaround → then, follow your site's previous Year-specific On Clock requirements. For example, on clock sites must notify parents and hold a  public hearing before adoption of the UIP by the local board. Other examples include family engagement strategies; and if your site had a turnaround rating, then you’ll need to continue including a turnaround strategy.</a:t>
            </a:r>
            <a:endParaRPr>
              <a:solidFill>
                <a:schemeClr val="dk1"/>
              </a:solidFill>
            </a:endParaRPr>
          </a:p>
          <a:p>
            <a:pPr indent="0" lvl="0" marL="0" rtl="0" algn="l">
              <a:lnSpc>
                <a:spcPct val="107916"/>
              </a:lnSpc>
              <a:spcBef>
                <a:spcPts val="1000"/>
              </a:spcBef>
              <a:spcAft>
                <a:spcPts val="1000"/>
              </a:spcAft>
              <a:buSzPts val="1100"/>
              <a:buNone/>
            </a:pPr>
            <a:r>
              <a:rPr lang="en">
                <a:solidFill>
                  <a:schemeClr val="dk1"/>
                </a:solidFill>
              </a:rPr>
              <a:t>If your site was </a:t>
            </a:r>
            <a:r>
              <a:rPr i="1" lang="en">
                <a:solidFill>
                  <a:schemeClr val="dk1"/>
                </a:solidFill>
              </a:rPr>
              <a:t>On Watch</a:t>
            </a:r>
            <a:r>
              <a:rPr lang="en">
                <a:solidFill>
                  <a:schemeClr val="dk1"/>
                </a:solidFill>
              </a:rPr>
              <a:t>, </a:t>
            </a:r>
            <a:r>
              <a:rPr lang="en">
                <a:solidFill>
                  <a:schemeClr val="dk1"/>
                </a:solidFill>
                <a:highlight>
                  <a:srgbClr val="D9D9D9"/>
                </a:highlight>
              </a:rPr>
              <a:t>[CLICK]  </a:t>
            </a:r>
            <a:r>
              <a:rPr lang="en">
                <a:solidFill>
                  <a:schemeClr val="dk1"/>
                </a:solidFill>
              </a:rPr>
              <a:t>where the previous plan type was performance/improvement → then act as if your site has an Improvement plan type,since biennial flexibility is </a:t>
            </a:r>
            <a:r>
              <a:rPr lang="en" u="sng">
                <a:solidFill>
                  <a:schemeClr val="dk1"/>
                </a:solidFill>
              </a:rPr>
              <a:t>not</a:t>
            </a:r>
            <a:r>
              <a:rPr lang="en">
                <a:solidFill>
                  <a:schemeClr val="dk1"/>
                </a:solidFill>
              </a:rPr>
              <a:t> available with an ISD rating, even if your site’s previous plan type was Performance. In the case of an Improvement plan type, local policy determines whether the local board reviews or adopts the plan. This is different to sites </a:t>
            </a:r>
            <a:r>
              <a:rPr i="1" lang="en">
                <a:solidFill>
                  <a:schemeClr val="dk1"/>
                </a:solidFill>
              </a:rPr>
              <a:t>on the clock. </a:t>
            </a:r>
            <a:r>
              <a:rPr lang="en">
                <a:solidFill>
                  <a:schemeClr val="dk1"/>
                </a:solidFill>
              </a:rPr>
              <a:t>Sites with an Improvement plan type also have requirements associated with the Math Acceleration efforts associated with HB 23-1231. You can find all specific plan type requirements in the UIP Quality Criteria that I’ll go over in a few slides.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7" name="Google Shape;51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As you grapple with data for analysis, use available state and local data as well as non-assessment data to enhance data analysis and identify areas of strength and areas for improvement.</a:t>
            </a:r>
            <a:endParaRPr/>
          </a:p>
          <a:p>
            <a:pPr indent="0" lvl="0" marL="0" rtl="0" algn="l">
              <a:lnSpc>
                <a:spcPct val="100000"/>
              </a:lnSpc>
              <a:spcBef>
                <a:spcPts val="0"/>
              </a:spcBef>
              <a:spcAft>
                <a:spcPts val="0"/>
              </a:spcAft>
              <a:buSzPts val="1100"/>
              <a:buNone/>
            </a:pPr>
            <a:r>
              <a:rPr lang="en"/>
              <a:t>Consider ways your site can describe its performance and growth by analyzing available state aggregate data in the department’s District &amp; School Dashboard that we’ll dig into later in this webinar. </a:t>
            </a:r>
            <a:endParaRPr/>
          </a:p>
          <a:p>
            <a:pPr indent="0" lvl="0" marL="0" rtl="0" algn="l">
              <a:lnSpc>
                <a:spcPct val="100000"/>
              </a:lnSpc>
              <a:spcBef>
                <a:spcPts val="0"/>
              </a:spcBef>
              <a:spcAft>
                <a:spcPts val="0"/>
              </a:spcAft>
              <a:buSzPts val="1100"/>
              <a:buNone/>
            </a:pPr>
            <a:r>
              <a:rPr lang="en"/>
              <a:t>Combine results of smaller groups or across grades to increase the reporting group size.</a:t>
            </a:r>
            <a:endParaRPr/>
          </a:p>
          <a:p>
            <a:pPr indent="0" lvl="0" marL="0" rtl="0" algn="l">
              <a:lnSpc>
                <a:spcPct val="100000"/>
              </a:lnSpc>
              <a:spcBef>
                <a:spcPts val="0"/>
              </a:spcBef>
              <a:spcAft>
                <a:spcPts val="0"/>
              </a:spcAft>
              <a:buSzPts val="1100"/>
              <a:buNone/>
            </a:pPr>
            <a:r>
              <a:t/>
            </a:r>
            <a:endParaRPr/>
          </a:p>
          <a:p>
            <a:pPr indent="0" lvl="0" marL="0" rtl="0" algn="l">
              <a:lnSpc>
                <a:spcPct val="107916"/>
              </a:lnSpc>
              <a:spcBef>
                <a:spcPts val="0"/>
              </a:spcBef>
              <a:spcAft>
                <a:spcPts val="0"/>
              </a:spcAft>
              <a:buSzPts val="1100"/>
              <a:buNone/>
            </a:pPr>
            <a:r>
              <a:rPr lang="en">
                <a:solidFill>
                  <a:schemeClr val="dk1"/>
                </a:solidFill>
              </a:rPr>
              <a:t>It’s also appropriate to conduct an analysis of individual student performance</a:t>
            </a:r>
            <a:r>
              <a:rPr b="1" lang="en">
                <a:solidFill>
                  <a:schemeClr val="dk1"/>
                </a:solidFill>
              </a:rPr>
              <a:t> internally</a:t>
            </a:r>
            <a:r>
              <a:rPr lang="en">
                <a:solidFill>
                  <a:schemeClr val="dk1"/>
                </a:solidFill>
              </a:rPr>
              <a:t> to inform a plan. Then the public report would be limited to describing patterns observed in the data generally without including specific numbers in order to protect personally identifiable information or PII. In general, any reported data should not be too small that the public can determine information about individual students.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The Data Analysis for Small Student Populations resource is linked in the blue box.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4" name="Google Shape;52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When you do report data in a public document consider setting local reporting rules to protect PII. For example, the state uses</a:t>
            </a:r>
            <a:endParaRPr/>
          </a:p>
          <a:p>
            <a:pPr indent="-298450" lvl="0" marL="457200" rtl="0" algn="l">
              <a:lnSpc>
                <a:spcPct val="100000"/>
              </a:lnSpc>
              <a:spcBef>
                <a:spcPts val="0"/>
              </a:spcBef>
              <a:spcAft>
                <a:spcPts val="0"/>
              </a:spcAft>
              <a:buSzPts val="1100"/>
              <a:buChar char="●"/>
            </a:pPr>
            <a:r>
              <a:rPr lang="en"/>
              <a:t>A student count of 16 or more to report achievement results</a:t>
            </a:r>
            <a:endParaRPr/>
          </a:p>
          <a:p>
            <a:pPr indent="-298450" lvl="0" marL="457200" rtl="0" algn="l">
              <a:lnSpc>
                <a:spcPct val="100000"/>
              </a:lnSpc>
              <a:spcBef>
                <a:spcPts val="0"/>
              </a:spcBef>
              <a:spcAft>
                <a:spcPts val="0"/>
              </a:spcAft>
              <a:buSzPts val="1100"/>
              <a:buChar char="●"/>
            </a:pPr>
            <a:r>
              <a:rPr lang="en"/>
              <a:t>and 20 or more for growth results</a:t>
            </a:r>
            <a:endParaRPr/>
          </a:p>
          <a:p>
            <a:pPr indent="0" lvl="0" marL="0" rtl="0" algn="l">
              <a:lnSpc>
                <a:spcPct val="100000"/>
              </a:lnSpc>
              <a:spcBef>
                <a:spcPts val="0"/>
              </a:spcBef>
              <a:spcAft>
                <a:spcPts val="0"/>
              </a:spcAft>
              <a:buSzPts val="1100"/>
              <a:buNone/>
            </a:pPr>
            <a:r>
              <a:rPr lang="en">
                <a:solidFill>
                  <a:schemeClr val="dk1"/>
                </a:solidFill>
              </a:rPr>
              <a:t>This also connects to FERPA that prohibits any disclosure of PII that comes from education records.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0" name="Google Shape;53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In this slide and the next one, I’ll walk through different scenarios that </a:t>
            </a:r>
            <a:r>
              <a:rPr lang="en">
                <a:solidFill>
                  <a:schemeClr val="dk1"/>
                </a:solidFill>
              </a:rPr>
              <a:t>provide sample statements the would support evidence or rationale for your identified priority within the UIP.</a:t>
            </a:r>
            <a:r>
              <a:rPr lang="en"/>
              <a: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highlight>
                  <a:srgbClr val="D9D9D9"/>
                </a:highlight>
              </a:rPr>
              <a:t>[CLICK]</a:t>
            </a:r>
            <a:r>
              <a:rPr lang="en"/>
              <a:t> (read straight from the slide)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9" name="Google Shape;53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(read straight from the slide, then…)</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Essentially, you’re providing an indication of performance without identifying any students.</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8" name="Google Shape;54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Of particular value for small sites to protect student information, you don’t need to include much data analysis in the UIP template anymore because, there are additional data analysis assurances this year. </a:t>
            </a:r>
            <a:endParaRPr/>
          </a:p>
          <a:p>
            <a:pPr indent="0" lvl="0" marL="0" rtl="0" algn="l">
              <a:lnSpc>
                <a:spcPct val="100000"/>
              </a:lnSpc>
              <a:spcBef>
                <a:spcPts val="0"/>
              </a:spcBef>
              <a:spcAft>
                <a:spcPts val="0"/>
              </a:spcAft>
              <a:buSzPts val="1100"/>
              <a:buNone/>
            </a:pPr>
            <a:r>
              <a:rPr lang="en"/>
              <a:t>This snapshot is taken from the UIP quality criteria that illustrates assurances that will be included in each site’s UIP, either all sites or sites targeted to address specific requirements.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highlight>
                  <a:srgbClr val="D9D9D9"/>
                </a:highlight>
              </a:rPr>
              <a:t>[CLICK]</a:t>
            </a:r>
            <a:r>
              <a:rPr lang="en"/>
              <a:t> And this example flags a Math Acceleration data analysis requirement that applies to site on Improvement as well as Priority Improvement &amp; Turnaround.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Now, let’s take a moment to look the the UIP Quality Criteria. Consider your site or one of your site’s that has to respond to an Improvement, Priority Improvement or Turnaround plan type; or maybe a school ESSA identified with Comprehensive Support or CS. Look through </a:t>
            </a:r>
            <a:r>
              <a:rPr lang="en" u="sng">
                <a:solidFill>
                  <a:schemeClr val="hlink"/>
                </a:solidFill>
                <a:hlinkClick r:id="rId2"/>
              </a:rPr>
              <a:t>the QC</a:t>
            </a:r>
            <a:r>
              <a:rPr lang="en"/>
              <a:t> picking the UIP template you use, either streamlined or traditional; and identify a requirement in a section of the UIP. Then add to the CHAT something you identified.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6" name="Google Shape;55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This slide clarifies the criteria for small districts to be eligible in submitting one combined UIP for the district and it’s schools. </a:t>
            </a:r>
            <a:endParaRPr/>
          </a:p>
          <a:p>
            <a:pPr indent="0" lvl="0" marL="0" rtl="0" algn="l">
              <a:lnSpc>
                <a:spcPct val="100000"/>
              </a:lnSpc>
              <a:spcBef>
                <a:spcPts val="0"/>
              </a:spcBef>
              <a:spcAft>
                <a:spcPts val="0"/>
              </a:spcAft>
              <a:buSzPts val="1100"/>
              <a:buNone/>
            </a:pPr>
            <a:r>
              <a:rPr lang="en"/>
              <a:t>Districts with less than 1,000 students are automatically eligible for a combined plan submission, whereas districts with 1000 to 1200 students must request to create a combined plan. </a:t>
            </a:r>
            <a:endParaRPr/>
          </a:p>
          <a:p>
            <a:pPr indent="0" lvl="0" marL="0" rtl="0" algn="l">
              <a:lnSpc>
                <a:spcPct val="100000"/>
              </a:lnSpc>
              <a:spcBef>
                <a:spcPts val="0"/>
              </a:spcBef>
              <a:spcAft>
                <a:spcPts val="0"/>
              </a:spcAft>
              <a:buSzPts val="1100"/>
              <a:buNone/>
            </a:pPr>
            <a:r>
              <a:rPr lang="en"/>
              <a:t>Districts that fit into this student count range, can check off the ‘Combined Plan’ in the DETAILS tab of the online UIP system, before entering into the UIP template. </a:t>
            </a:r>
            <a:r>
              <a:rPr lang="en">
                <a:solidFill>
                  <a:schemeClr val="dk1"/>
                </a:solidFill>
                <a:highlight>
                  <a:srgbClr val="D9D9D9"/>
                </a:highlight>
              </a:rPr>
              <a:t>[CLICK]</a:t>
            </a:r>
            <a:r>
              <a:rPr lang="en">
                <a:solidFill>
                  <a:schemeClr val="dk1"/>
                </a:solidFill>
              </a:rPr>
              <a:t>  </a:t>
            </a:r>
            <a:r>
              <a:rPr lang="en"/>
              <a:t>The screen shot shows this.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highlight>
                  <a:srgbClr val="D9D9D9"/>
                </a:highlight>
              </a:rPr>
              <a:t>[CLICK]</a:t>
            </a:r>
            <a:r>
              <a:rPr lang="en"/>
              <a:t>  It’s also important to note what’s described in the third box – that any district submitting a combined plan, must consider their schools if they are federal identified by ESSA or are on the state accountability clock. </a:t>
            </a:r>
            <a:endParaRPr/>
          </a:p>
          <a:p>
            <a:pPr indent="0" lvl="0" marL="0" rtl="0" algn="l">
              <a:lnSpc>
                <a:spcPct val="100000"/>
              </a:lnSpc>
              <a:spcBef>
                <a:spcPts val="0"/>
              </a:spcBef>
              <a:spcAft>
                <a:spcPts val="0"/>
              </a:spcAft>
              <a:buSzPts val="1100"/>
              <a:buNone/>
            </a:pPr>
            <a:r>
              <a:rPr lang="en"/>
              <a:t>In the case of ESSA identification, the district’s combined plan must reflect all the indicators where its schools are identified – such as Comprehensive Support at a title 1 school in the lowest 5% of achievement or a high school identified CS because of low graduation rates. In the case of the state accountability clock, for a school with a priority improvement or turnaround plan type, the district must notify the families of that school and hold a public hearing about improvement planning efforts specifically for that school.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8" name="Google Shape;40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We’ll first review background on the ISD ratings including reasons why sites receive an ISD rating, then we’ll consider implications for improvement planning and wrap up with state data analysis resources followed by a Q&amp;A session when I’ll stop the recording. </a:t>
            </a:r>
            <a:r>
              <a:rPr lang="en">
                <a:solidFill>
                  <a:schemeClr val="dk1"/>
                </a:solidFill>
              </a:rPr>
              <a:t>Please take a moment to jot down questions you’ve brought with you today. We'll then return to these questions at the end of the webinar, to ensure we’ve answered them. (pause)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rPr lang="en"/>
              <a:t>We encourage use of the chat feature in Zoom to ask questions along the way. We’ve got _____ who will monitor the chat. We also love to see faces, so please consider being on camera if possible. After this webinar, we’ll post the slides and recording at our Accountability Resources webpage.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5" name="Google Shape;56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To help districts writing combined plans, the online UIP system has a new dashboard where you can view “All Assurances” for all schools in the District UIP. There are two ways to do that with directions explained here. </a:t>
            </a:r>
            <a:endParaRPr/>
          </a:p>
          <a:p>
            <a:pPr indent="0" lvl="0" marL="0" rtl="0" algn="l">
              <a:lnSpc>
                <a:spcPct val="100000"/>
              </a:lnSpc>
              <a:spcBef>
                <a:spcPts val="0"/>
              </a:spcBef>
              <a:spcAft>
                <a:spcPts val="0"/>
              </a:spcAft>
              <a:buSzPts val="1100"/>
              <a:buNone/>
            </a:pPr>
            <a:r>
              <a:rPr lang="en"/>
              <a:t>The first way is available to all districts, from the UIP “Details” tab. The second way will only be available to districts with a combined plan.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I’ll login to the online UIP system and demo it quickly. While I’m in the system, I’ll also show you where you select a ‘combined plan’.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6" name="Google Shape;576;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While UIPs are due October 15, there are exceptions.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Sites newly identified under the state or federal system, may submit their UIP no later than January 15 ONLY IF the district allows this. Similarly, if districts are requesting </a:t>
            </a:r>
            <a:r>
              <a:rPr i="1" lang="en">
                <a:solidFill>
                  <a:schemeClr val="dk1"/>
                </a:solidFill>
              </a:rPr>
              <a:t>changed ratings </a:t>
            </a:r>
            <a:r>
              <a:rPr lang="en">
                <a:solidFill>
                  <a:schemeClr val="dk1"/>
                </a:solidFill>
              </a:rPr>
              <a:t>through the Request to Reconsider process, the later submission date is available too –  again, at the district’s discretion. Some districts may prefer that all schools submit their plans by October 15. The snapshot on the right shows where on the UIP details tab a district UIP user can select the “January Submission” option.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Before moving to the next section, does anyone have any questions?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4" name="Google Shape;58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9" name="Google Shape;589;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Syncplicity is our secure file sharing platform at CDE. How many folks on this webinar access your district’s Accountability Contact folder in Syncplicity?</a:t>
            </a:r>
            <a:endParaRPr/>
          </a:p>
          <a:p>
            <a:pPr indent="457200" lvl="0" marL="0" rtl="0" algn="l">
              <a:lnSpc>
                <a:spcPct val="100000"/>
              </a:lnSpc>
              <a:spcBef>
                <a:spcPts val="0"/>
              </a:spcBef>
              <a:spcAft>
                <a:spcPts val="0"/>
              </a:spcAft>
              <a:buSzPts val="1100"/>
              <a:buNone/>
            </a:pPr>
            <a:r>
              <a:t/>
            </a:r>
            <a:endParaRPr>
              <a:highlight>
                <a:srgbClr val="D9D9D9"/>
              </a:highlight>
            </a:endParaRPr>
          </a:p>
          <a:p>
            <a:pPr indent="0" lvl="0" marL="0" rtl="0" algn="l">
              <a:lnSpc>
                <a:spcPct val="100000"/>
              </a:lnSpc>
              <a:spcBef>
                <a:spcPts val="0"/>
              </a:spcBef>
              <a:spcAft>
                <a:spcPts val="0"/>
              </a:spcAft>
              <a:buSzPts val="1100"/>
              <a:buNone/>
            </a:pPr>
            <a:r>
              <a:rPr lang="en"/>
              <a:t>This is where your district’s accountability contact pulls student level detail files with all the data that populates your performance framework for this year and prior years, as well as growth files and the Individual Student Achievement &amp; Growth Reports. You may use these files to conduct district, school, or student-level analysis to identify patterns, being more caution when looking at student level data to make any generalizations. It’s also through Syncplicity where the accountability contact accesses preliminary frameworks later today and the final frameworks in December.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
              <a:t>And, if you’re not sure who your accountability contact is, refer to the District Accountability Contacts link to look up your district’s contact. Note that this spreadsheet is updated daily.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6" name="Google Shape;596;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Even with an ISD rating, you may have some data to analyze in the public District and School Dashboard or DISH.</a:t>
            </a:r>
            <a:endParaRPr/>
          </a:p>
          <a:p>
            <a:pPr indent="0" lvl="0" marL="0" rtl="0" algn="l">
              <a:lnSpc>
                <a:spcPct val="100000"/>
              </a:lnSpc>
              <a:spcBef>
                <a:spcPts val="0"/>
              </a:spcBef>
              <a:spcAft>
                <a:spcPts val="0"/>
              </a:spcAft>
              <a:buSzPts val="1100"/>
              <a:buNone/>
            </a:pPr>
            <a:r>
              <a:rPr lang="en"/>
              <a:t>This dashboard includes enrollment, as well as achievement, growth, a new on track growth tab that will be released Sept. 5 when the embargo lifts, postsecondary workforce readiness and performance framework results, all with demographic comparisons if the count is large enough for public reporting. Depending on the dashboard, you can combine smaller groups. For example, a small district might not be able to see grade specific results, but they could compare elementary to middle level results to analyze a grade level difference or just look across all grades to receive an aggregate result.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I also want to point out this new resource as a guide when you navigate the different tabs of the DISH. </a:t>
            </a:r>
            <a:r>
              <a:rPr lang="en">
                <a:highlight>
                  <a:srgbClr val="D9D9D9"/>
                </a:highlight>
              </a:rPr>
              <a:t>(walk through and point out new OTG tab)</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I’d now like to ask for a volunteer to demo with in the DISH. </a:t>
            </a:r>
            <a:r>
              <a:rPr lang="en">
                <a:highlight>
                  <a:srgbClr val="D9D9D9"/>
                </a:highlight>
              </a:rPr>
              <a:t>(or use Prairie as an example)</a:t>
            </a:r>
            <a:endParaRPr>
              <a:highlight>
                <a:srgbClr val="D9D9D9"/>
              </a:highlight>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5" name="Google Shape;605;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In addition to analyzing student level data files from Syncplicity, there is also a Secure Access button in the State Accountability Data Explorer dashboard.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To have ‘Secure Access’, you must have the “N of 1 access”.  If you don’t have access, please contact your district’s Local Access Manager or LAM  using the ‘Local Access Manager link if you don’t know your LAM, and ask for the Tableau~Acct_Contact role. </a:t>
            </a:r>
            <a:endParaRPr/>
          </a:p>
          <a:p>
            <a:pPr indent="0" lvl="0" marL="0" rtl="0" algn="l">
              <a:lnSpc>
                <a:spcPct val="100000"/>
              </a:lnSpc>
              <a:spcBef>
                <a:spcPts val="0"/>
              </a:spcBef>
              <a:spcAft>
                <a:spcPts val="0"/>
              </a:spcAft>
              <a:buSzPts val="1100"/>
              <a:buNone/>
            </a:pPr>
            <a:r>
              <a:rPr lang="en"/>
              <a:t>This slide includes directions for the LAM to assign the role.</a:t>
            </a:r>
            <a:endParaRPr/>
          </a:p>
          <a:p>
            <a:pPr indent="0" lvl="0" marL="0" rtl="0" algn="l">
              <a:lnSpc>
                <a:spcPct val="100000"/>
              </a:lnSpc>
              <a:spcBef>
                <a:spcPts val="0"/>
              </a:spcBef>
              <a:spcAft>
                <a:spcPts val="0"/>
              </a:spcAft>
              <a:buSzPts val="1100"/>
              <a:buNone/>
            </a:pPr>
            <a:r>
              <a:rPr lang="en"/>
              <a:t>Given the secure access, I can’t demo this dashboard, while I encourage you to play with this dashboard or reach out to </a:t>
            </a:r>
            <a:r>
              <a:rPr lang="en" u="sng">
                <a:solidFill>
                  <a:schemeClr val="hlink"/>
                </a:solidFill>
                <a:hlinkClick r:id="rId2"/>
              </a:rPr>
              <a:t>accountability@cde.state.co.us</a:t>
            </a:r>
            <a:r>
              <a:rPr lang="en"/>
              <a:t> for assistance in using this dashboard.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2" name="Google Shape;612;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There are also other Excel data files available from other CDE units. You’ll find data on staff statistics, pupil membership, grad rates, dropout rates, attendance and more.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And the Accountability and Continuous Improvement Unit posts both framework and growth flat files too. Do note, that while 2024 growth files are posted, the preliminary framework flat files will only be made available after the embargo lifts on Sept. 5th.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With exception to staff statistics and public memberships, many of these files with have an N or count suppression rule applied.</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3" name="Google Shape;623;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And if this webinar left you short of information, there are many useful resources available with some key resources provided on this slide.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highlight>
                  <a:srgbClr val="D9D9D9"/>
                </a:highlight>
              </a:rPr>
              <a:t>(walk through briefly)</a:t>
            </a:r>
            <a:endParaRPr>
              <a:highlight>
                <a:srgbClr val="D9D9D9"/>
              </a:highlight>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9" name="Google Shape;629;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7" name="Google Shape;637;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sz="1300">
                <a:highlight>
                  <a:schemeClr val="accent4"/>
                </a:highlight>
              </a:rPr>
              <a:t>STOP RECORDING</a:t>
            </a:r>
            <a:endParaRPr b="1" sz="1300">
              <a:highlight>
                <a:schemeClr val="accent4"/>
              </a:highlight>
            </a:endParaRPr>
          </a:p>
          <a:p>
            <a:pPr indent="0" lvl="0" marL="0" rtl="0" algn="l">
              <a:lnSpc>
                <a:spcPct val="100000"/>
              </a:lnSpc>
              <a:spcBef>
                <a:spcPts val="0"/>
              </a:spcBef>
              <a:spcAft>
                <a:spcPts val="0"/>
              </a:spcAft>
              <a:buClr>
                <a:schemeClr val="dk1"/>
              </a:buClr>
              <a:buSzPts val="1100"/>
              <a:buFont typeface="Arial"/>
              <a:buNone/>
            </a:pPr>
            <a:r>
              <a:rPr b="1" lang="en" sz="1550" u="sng">
                <a:solidFill>
                  <a:srgbClr val="488BC9"/>
                </a:solidFill>
                <a:latin typeface="Roboto"/>
                <a:ea typeface="Roboto"/>
                <a:cs typeface="Roboto"/>
                <a:sym typeface="Roboto"/>
                <a:hlinkClick r:id="rId2">
                  <a:extLst>
                    <a:ext uri="{A12FA001-AC4F-418D-AE19-62706E023703}">
                      <ahyp:hlinkClr val="tx"/>
                    </a:ext>
                  </a:extLst>
                </a:hlinkClick>
              </a:rPr>
              <a:t>https://tinyurl.com/ACIWebinarSurvey</a:t>
            </a:r>
            <a:endParaRPr>
              <a:solidFill>
                <a:srgbClr val="488BC9"/>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1" name="Google Shape;42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Each school receives Plan Types with the highest noted in green, a Performance Plan type. Districts receive an Accreditation rating – the highest noted in blue, Accredited with distinction. </a:t>
            </a:r>
            <a:endParaRPr/>
          </a:p>
          <a:p>
            <a:pPr indent="0" lvl="0" marL="0" rtl="0" algn="l">
              <a:lnSpc>
                <a:spcPct val="100000"/>
              </a:lnSpc>
              <a:spcBef>
                <a:spcPts val="0"/>
              </a:spcBef>
              <a:spcAft>
                <a:spcPts val="0"/>
              </a:spcAft>
              <a:buSzPts val="1100"/>
              <a:buNone/>
            </a:pPr>
            <a:r>
              <a:rPr lang="en"/>
              <a:t>Throughout this session, note that I’ll refer to a rating or plan type interchangeably.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highlight>
                  <a:srgbClr val="D9D9D9"/>
                </a:highlight>
              </a:rPr>
              <a:t>[CLICK] </a:t>
            </a:r>
            <a:r>
              <a:rPr lang="en"/>
              <a:t> Frameworks also identify if schools and districts meet the total participation rate of 95% to provide context for interpreting how representative results are likely to be of the entire population. </a:t>
            </a:r>
            <a:endParaRPr/>
          </a:p>
          <a:p>
            <a:pPr indent="0" lvl="0" marL="0" rtl="0" algn="l">
              <a:lnSpc>
                <a:spcPct val="100000"/>
              </a:lnSpc>
              <a:spcBef>
                <a:spcPts val="0"/>
              </a:spcBef>
              <a:spcAft>
                <a:spcPts val="0"/>
              </a:spcAft>
              <a:buSzPts val="1100"/>
              <a:buNone/>
            </a:pPr>
            <a:r>
              <a:rPr lang="en"/>
              <a:t>This is noted as either “meets participation” or with a “low participation,” which is included on page 1 of the performance framework under “Test Participation Rates.”  </a:t>
            </a:r>
            <a:endParaRPr/>
          </a:p>
          <a:p>
            <a:pPr indent="0" lvl="0" marL="0" rtl="0" algn="l">
              <a:lnSpc>
                <a:spcPct val="100000"/>
              </a:lnSpc>
              <a:spcBef>
                <a:spcPts val="0"/>
              </a:spcBef>
              <a:spcAft>
                <a:spcPts val="0"/>
              </a:spcAft>
              <a:buSzPts val="1100"/>
              <a:buNone/>
            </a:pPr>
            <a:r>
              <a:rPr lang="en"/>
              <a:t>The footnote explains that Science participation results are NOT factored into participation rates this year.</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solidFill>
                  <a:schemeClr val="dk1"/>
                </a:solidFill>
                <a:highlight>
                  <a:srgbClr val="D9D9D9"/>
                </a:highlight>
              </a:rPr>
              <a:t>[CLICK] </a:t>
            </a:r>
            <a:r>
              <a:rPr lang="en">
                <a:solidFill>
                  <a:schemeClr val="dk1"/>
                </a:solidFill>
              </a:rPr>
              <a:t> </a:t>
            </a:r>
            <a:r>
              <a:rPr lang="en"/>
              <a:t>Only the “decreased due to participation” is included with the plan type at the top of page 1. </a:t>
            </a:r>
            <a:endParaRPr/>
          </a:p>
          <a:p>
            <a:pPr indent="0" lvl="0" marL="0" rtl="0" algn="l">
              <a:lnSpc>
                <a:spcPct val="100000"/>
              </a:lnSpc>
              <a:spcBef>
                <a:spcPts val="0"/>
              </a:spcBef>
              <a:spcAft>
                <a:spcPts val="0"/>
              </a:spcAft>
              <a:buSzPts val="1100"/>
              <a:buNone/>
            </a:pPr>
            <a:r>
              <a:rPr lang="en"/>
              <a:t>This flags that the framework rating was“decreased due to participation” — meaning that the school or district’s accountability participation rate, rather than the total participation rate was below 95%</a:t>
            </a:r>
            <a:endParaRPr/>
          </a:p>
          <a:p>
            <a:pPr indent="0" lvl="0" marL="0" rtl="0" algn="l">
              <a:lnSpc>
                <a:spcPct val="100000"/>
              </a:lnSpc>
              <a:spcBef>
                <a:spcPts val="0"/>
              </a:spcBef>
              <a:spcAft>
                <a:spcPts val="0"/>
              </a:spcAft>
              <a:buSzPts val="1100"/>
              <a:buNone/>
            </a:pPr>
            <a:r>
              <a:rPr lang="en"/>
              <a:t>This participation rate does NOT include parental excusals.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8" name="Google Shape;43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There are multiple reasons an ISD rating can be assigned, including:</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historical reason for insufficient state data is due to Small Tested Population, where the total count is less than 16 for Achievement and 20 for Growth.  More recently,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highlight>
                  <a:srgbClr val="D9D9D9"/>
                </a:highlight>
              </a:rPr>
              <a:t>[CLICK]</a:t>
            </a:r>
            <a:r>
              <a:rPr lang="en">
                <a:solidFill>
                  <a:schemeClr val="dk1"/>
                </a:solidFill>
              </a:rPr>
              <a:t>  an ISD rating is assigned due to Low Participation – meaning that the Total Participation in English Language Arts and Math was less than 25%. This includes parental excusals.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highlight>
                  <a:srgbClr val="D9D9D9"/>
                </a:highlight>
              </a:rPr>
              <a:t>[CLICK]</a:t>
            </a:r>
            <a:r>
              <a:rPr lang="en">
                <a:solidFill>
                  <a:schemeClr val="dk1"/>
                </a:solidFill>
              </a:rPr>
              <a:t>  It’s also possible to receive an ISD because the site has no data in one of the three indicators – Achievement, Growth, or Postsecondary Workforce Readiness</a:t>
            </a:r>
            <a:endParaRPr>
              <a:solidFill>
                <a:schemeClr val="dk1"/>
              </a:solidFill>
            </a:endParaRPr>
          </a:p>
          <a:p>
            <a:pPr indent="-298450" lvl="1" marL="914400" rtl="0" algn="l">
              <a:lnSpc>
                <a:spcPct val="115000"/>
              </a:lnSpc>
              <a:spcBef>
                <a:spcPts val="0"/>
              </a:spcBef>
              <a:spcAft>
                <a:spcPts val="0"/>
              </a:spcAft>
              <a:buClr>
                <a:schemeClr val="dk1"/>
              </a:buClr>
              <a:buSzPts val="1100"/>
              <a:buFont typeface="Arial"/>
              <a:buChar char="○"/>
            </a:pPr>
            <a:r>
              <a:rPr lang="en">
                <a:solidFill>
                  <a:schemeClr val="dk1"/>
                </a:solidFill>
              </a:rPr>
              <a:t>In other words, the site must have data for all indicators. </a:t>
            </a:r>
            <a:endParaRPr>
              <a:solidFill>
                <a:schemeClr val="dk1"/>
              </a:solidFill>
            </a:endParaRPr>
          </a:p>
          <a:p>
            <a:pPr indent="-292100" lvl="1" marL="914400" rtl="0" algn="l">
              <a:lnSpc>
                <a:spcPct val="115000"/>
              </a:lnSpc>
              <a:spcBef>
                <a:spcPts val="0"/>
              </a:spcBef>
              <a:spcAft>
                <a:spcPts val="0"/>
              </a:spcAft>
              <a:buClr>
                <a:schemeClr val="dk1"/>
              </a:buClr>
              <a:buSzPts val="1000"/>
              <a:buFont typeface="Calibri"/>
              <a:buChar char="○"/>
            </a:pPr>
            <a:r>
              <a:rPr lang="en">
                <a:solidFill>
                  <a:schemeClr val="dk1"/>
                </a:solidFill>
              </a:rPr>
              <a:t>Note that this does </a:t>
            </a:r>
            <a:r>
              <a:rPr b="1" lang="en">
                <a:solidFill>
                  <a:schemeClr val="dk1"/>
                </a:solidFill>
              </a:rPr>
              <a:t>not </a:t>
            </a:r>
            <a:r>
              <a:rPr lang="en">
                <a:solidFill>
                  <a:schemeClr val="dk1"/>
                </a:solidFill>
              </a:rPr>
              <a:t>apply by content. So, if you have growth in reading, but not math, you’ll still have enough reporting data and will receive a rating. </a:t>
            </a:r>
            <a:endParaRPr>
              <a:solidFill>
                <a:schemeClr val="dk1"/>
              </a:solidFill>
            </a:endParaRPr>
          </a:p>
          <a:p>
            <a:pPr indent="-298450" lvl="1" marL="914400" rtl="0" algn="l">
              <a:lnSpc>
                <a:spcPct val="115000"/>
              </a:lnSpc>
              <a:spcBef>
                <a:spcPts val="0"/>
              </a:spcBef>
              <a:spcAft>
                <a:spcPts val="0"/>
              </a:spcAft>
              <a:buClr>
                <a:schemeClr val="dk1"/>
              </a:buClr>
              <a:buSzPts val="1100"/>
              <a:buFont typeface="Arial"/>
              <a:buChar char="○"/>
            </a:pPr>
            <a:r>
              <a:rPr lang="en">
                <a:solidFill>
                  <a:schemeClr val="dk1"/>
                </a:solidFill>
              </a:rPr>
              <a:t>This rule also applies for multilevel schools. At a PK-8th grade school, if either level – elementary or middle, does not have reportable data for achievement or growth, the site receives an ISD</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highlight>
                  <a:srgbClr val="D9D9D9"/>
                </a:highlight>
              </a:rPr>
              <a:t>[CLICK]</a:t>
            </a:r>
            <a:r>
              <a:rPr i="1" lang="en">
                <a:solidFill>
                  <a:schemeClr val="dk1"/>
                </a:solidFill>
                <a:highlight>
                  <a:srgbClr val="D9D9D9"/>
                </a:highlight>
              </a:rPr>
              <a:t>  </a:t>
            </a:r>
            <a:r>
              <a:rPr lang="en">
                <a:solidFill>
                  <a:schemeClr val="dk1"/>
                </a:solidFill>
              </a:rPr>
              <a:t>The final reason for an ISD rating is if the school has No Students at Grade Levels Tested, such as a PK-2 school.</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highlight>
                  <a:srgbClr val="D9D9D9"/>
                </a:highlight>
              </a:rPr>
              <a:t>[CLICK]</a:t>
            </a:r>
            <a:r>
              <a:rPr i="1" lang="en">
                <a:solidFill>
                  <a:schemeClr val="dk1"/>
                </a:solidFill>
              </a:rPr>
              <a:t>  </a:t>
            </a:r>
            <a:r>
              <a:rPr lang="en">
                <a:solidFill>
                  <a:schemeClr val="dk1"/>
                </a:solidFill>
              </a:rPr>
              <a:t>The criteria for ISD ratings also applies to Alternative Education Campuses or AECs</a:t>
            </a:r>
            <a:endParaRPr>
              <a:solidFill>
                <a:schemeClr val="dk1"/>
              </a:solidFill>
            </a:endParaRPr>
          </a:p>
          <a:p>
            <a:pPr indent="0" lvl="0" marL="0" rtl="0" algn="l">
              <a:lnSpc>
                <a:spcPct val="100000"/>
              </a:lnSpc>
              <a:spcBef>
                <a:spcPts val="1200"/>
              </a:spcBef>
              <a:spcAft>
                <a:spcPts val="0"/>
              </a:spcAft>
              <a:buSzPts val="1100"/>
              <a:buNone/>
            </a:pPr>
            <a:r>
              <a:t/>
            </a:r>
            <a:endParaRPr b="1"/>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3" name="Google Shape;45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In this ISD framework example there is no reported state data in both academic achievement and growth. This ISD rating is due to a small tested population. These are tiny systems that have no reportable state data.</a:t>
            </a:r>
            <a:endParaRPr/>
          </a:p>
          <a:p>
            <a:pPr indent="0" lvl="0" marL="0" rtl="0" algn="l">
              <a:lnSpc>
                <a:spcPct val="100000"/>
              </a:lnSpc>
              <a:spcBef>
                <a:spcPts val="0"/>
              </a:spcBef>
              <a:spcAft>
                <a:spcPts val="0"/>
              </a:spcAft>
              <a:buSzPts val="1100"/>
              <a:buNone/>
            </a:pPr>
            <a:r>
              <a:rPr lang="en">
                <a:highlight>
                  <a:srgbClr val="D9D9D9"/>
                </a:highlight>
              </a:rPr>
              <a:t>[CLICK] </a:t>
            </a:r>
            <a:r>
              <a:rPr lang="en"/>
              <a:t> The second example for a PK-8 school on the right </a:t>
            </a:r>
            <a:r>
              <a:rPr lang="en">
                <a:solidFill>
                  <a:schemeClr val="dk1"/>
                </a:solidFill>
              </a:rPr>
              <a:t>shows that there was no elementary growth rating due to low N count. Since a multi-level school needs all indicators at each level, the school receives an ISD rating.</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4" name="Google Shape;46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Based on trends of ISD ratings since 2019, the department observed a jump in ISD assignments when the frameworks restarted in 2022. Then last year, in 2023, we still saw more ISD rating since 2019, but less than 2022 since there were 2-year frameworks. Now this year, with 3-year frameworks available, the total ISD count is expected to drop, albeit still above pre- Pandemic levels. 2024 preliminary counts will be publicly released on Sept. 5 when the embargo lifts, while district accountability contacts should receive their preliminary frameworks today, Aug. 29.</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6" name="Google Shape;47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With regards to AECs, they did not receive an ISD rating prior to 2022. From the pause in state testing in spring 2020 and limited testing in spring 2021, spring 2022 produced frameworks with even less data, resulting in some AECs with ISD ratings due to this lack of state data, multi-year frameworks, or optional local data. While this year we are back to 3-year multi-year frameworks, it’s still possible that AECs may still receive an ISD rating. With that said, any AEC that participated in the Selection of Measures process, and submitted optional measures in both achievement and growth will receive a rating in the AEC preliminary framework.</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2" name="Google Shape;48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SzPts val="1100"/>
              <a:buNone/>
            </a:pPr>
            <a:r>
              <a:rPr lang="en">
                <a:solidFill>
                  <a:schemeClr val="dk1"/>
                </a:solidFill>
              </a:rPr>
              <a:t>When communicating with stakeholders about the accountability rating of Insufficient State Data there are key ideas to consider: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highlight>
                  <a:srgbClr val="D9D9D9"/>
                </a:highlight>
              </a:rPr>
              <a:t>[CLICK]</a:t>
            </a:r>
            <a:r>
              <a:rPr lang="en">
                <a:solidFill>
                  <a:schemeClr val="dk1"/>
                </a:solidFill>
              </a:rPr>
              <a:t> </a:t>
            </a:r>
            <a:endParaRPr>
              <a:solidFill>
                <a:schemeClr val="dk1"/>
              </a:solidFill>
            </a:endParaRPr>
          </a:p>
          <a:p>
            <a:pPr indent="-298450" lvl="0" marL="457200" rtl="0" algn="l">
              <a:lnSpc>
                <a:spcPct val="107916"/>
              </a:lnSpc>
              <a:spcBef>
                <a:spcPts val="0"/>
              </a:spcBef>
              <a:spcAft>
                <a:spcPts val="0"/>
              </a:spcAft>
              <a:buClr>
                <a:schemeClr val="dk1"/>
              </a:buClr>
              <a:buSzPts val="1100"/>
              <a:buChar char="●"/>
            </a:pPr>
            <a:r>
              <a:rPr lang="en">
                <a:solidFill>
                  <a:schemeClr val="dk1"/>
                </a:solidFill>
              </a:rPr>
              <a:t>Insufficient State Data does not imply a value judgment, other than there is not enough data for the state to have confidence in the rating. </a:t>
            </a:r>
            <a:endParaRPr>
              <a:solidFill>
                <a:schemeClr val="dk1"/>
              </a:solidFill>
            </a:endParaRPr>
          </a:p>
          <a:p>
            <a:pPr indent="-298450" lvl="0" marL="457200" rtl="0" algn="l">
              <a:lnSpc>
                <a:spcPct val="107916"/>
              </a:lnSpc>
              <a:spcBef>
                <a:spcPts val="0"/>
              </a:spcBef>
              <a:spcAft>
                <a:spcPts val="0"/>
              </a:spcAft>
              <a:buClr>
                <a:schemeClr val="dk1"/>
              </a:buClr>
              <a:buSzPts val="1100"/>
              <a:buChar char="●"/>
            </a:pPr>
            <a:r>
              <a:rPr lang="en">
                <a:solidFill>
                  <a:schemeClr val="dk1"/>
                </a:solidFill>
              </a:rPr>
              <a:t>While some information may be available for particular indicators, it’s important </a:t>
            </a:r>
            <a:r>
              <a:rPr b="1" lang="en">
                <a:solidFill>
                  <a:schemeClr val="dk1"/>
                </a:solidFill>
              </a:rPr>
              <a:t>not</a:t>
            </a:r>
            <a:r>
              <a:rPr lang="en">
                <a:solidFill>
                  <a:schemeClr val="dk1"/>
                </a:solidFill>
              </a:rPr>
              <a:t> to characterize the performance for the whole school based on representation of limited performance indicators. </a:t>
            </a:r>
            <a:endParaRPr>
              <a:solidFill>
                <a:schemeClr val="dk1"/>
              </a:solidFill>
            </a:endParaRPr>
          </a:p>
          <a:p>
            <a:pPr indent="-298450" lvl="0" marL="457200" rtl="0" algn="l">
              <a:lnSpc>
                <a:spcPct val="107916"/>
              </a:lnSpc>
              <a:spcBef>
                <a:spcPts val="0"/>
              </a:spcBef>
              <a:spcAft>
                <a:spcPts val="0"/>
              </a:spcAft>
              <a:buClr>
                <a:schemeClr val="dk1"/>
              </a:buClr>
              <a:buSzPts val="1100"/>
              <a:buChar char="●"/>
            </a:pPr>
            <a:r>
              <a:rPr lang="en">
                <a:solidFill>
                  <a:schemeClr val="dk1"/>
                </a:solidFill>
              </a:rPr>
              <a:t>It may be helpful to look at available data over time compared to historical performance to gain context. And, </a:t>
            </a:r>
            <a:endParaRPr>
              <a:solidFill>
                <a:schemeClr val="dk1"/>
              </a:solidFill>
            </a:endParaRPr>
          </a:p>
          <a:p>
            <a:pPr indent="-298450" lvl="0" marL="457200" rtl="0" algn="l">
              <a:lnSpc>
                <a:spcPct val="107916"/>
              </a:lnSpc>
              <a:spcBef>
                <a:spcPts val="0"/>
              </a:spcBef>
              <a:spcAft>
                <a:spcPts val="0"/>
              </a:spcAft>
              <a:buClr>
                <a:schemeClr val="dk1"/>
              </a:buClr>
              <a:buSzPts val="1100"/>
              <a:buChar char="●"/>
            </a:pPr>
            <a:r>
              <a:rPr lang="en">
                <a:solidFill>
                  <a:schemeClr val="dk1"/>
                </a:solidFill>
              </a:rPr>
              <a:t>Identify areas where performance framework ratings/data has been used and use local assessment and non-assessment data for other indicators</a:t>
            </a:r>
            <a:endParaRPr>
              <a:solidFill>
                <a:schemeClr val="dk1"/>
              </a:solidFill>
            </a:endParaRPr>
          </a:p>
          <a:p>
            <a:pPr indent="0" lvl="0" marL="0" rtl="0" algn="l">
              <a:lnSpc>
                <a:spcPct val="107916"/>
              </a:lnSpc>
              <a:spcBef>
                <a:spcPts val="1000"/>
              </a:spcBef>
              <a:spcAft>
                <a:spcPts val="0"/>
              </a:spcAft>
              <a:buSzPts val="1100"/>
              <a:buNone/>
            </a:pPr>
            <a:r>
              <a:rPr lang="en">
                <a:solidFill>
                  <a:schemeClr val="dk1"/>
                </a:solidFill>
              </a:rPr>
              <a:t>In the next section, I’ll go more into data analysis for smaller populations. </a:t>
            </a:r>
            <a:endParaRPr>
              <a:solidFill>
                <a:schemeClr val="dk1"/>
              </a:solidFill>
            </a:endParaRPr>
          </a:p>
          <a:p>
            <a:pPr indent="0" lvl="0" marL="0" rtl="0" algn="l">
              <a:lnSpc>
                <a:spcPct val="100000"/>
              </a:lnSpc>
              <a:spcBef>
                <a:spcPts val="100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2.pn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9.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9.pn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 Id="rId3"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 Id="rId3"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42.png"/><Relationship Id="rId5" Type="http://schemas.openxmlformats.org/officeDocument/2006/relationships/image" Target="../media/image26.png"/><Relationship Id="rId6" Type="http://schemas.openxmlformats.org/officeDocument/2006/relationships/image" Target="../media/image25.png"/><Relationship Id="rId7" Type="http://schemas.openxmlformats.org/officeDocument/2006/relationships/image" Target="../media/image33.png"/><Relationship Id="rId8" Type="http://schemas.openxmlformats.org/officeDocument/2006/relationships/image" Target="../media/image3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 Id="rId3" Type="http://schemas.openxmlformats.org/officeDocument/2006/relationships/image" Target="../media/image34.png"/><Relationship Id="rId4" Type="http://schemas.openxmlformats.org/officeDocument/2006/relationships/image" Target="../media/image38.png"/><Relationship Id="rId9" Type="http://schemas.openxmlformats.org/officeDocument/2006/relationships/image" Target="../media/image47.png"/><Relationship Id="rId5" Type="http://schemas.openxmlformats.org/officeDocument/2006/relationships/image" Target="../media/image40.png"/><Relationship Id="rId6" Type="http://schemas.openxmlformats.org/officeDocument/2006/relationships/image" Target="../media/image35.png"/><Relationship Id="rId7" Type="http://schemas.openxmlformats.org/officeDocument/2006/relationships/image" Target="../media/image51.png"/><Relationship Id="rId8" Type="http://schemas.openxmlformats.org/officeDocument/2006/relationships/image" Target="../media/image3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 Id="rId3" Type="http://schemas.openxmlformats.org/officeDocument/2006/relationships/image" Target="../media/image8.png"/><Relationship Id="rId4" Type="http://schemas.openxmlformats.org/officeDocument/2006/relationships/image" Target="../media/image3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png"/><Relationship Id="rId3" Type="http://schemas.openxmlformats.org/officeDocument/2006/relationships/image" Target="../media/image4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0.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image" Target="../media/image4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image" Target="../media/image4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image" Target="../media/image4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image" Target="../media/image46.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image" Target="../media/image4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 Id="rId3" Type="http://schemas.openxmlformats.org/officeDocument/2006/relationships/image" Target="../media/image4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image" Target="../media/image4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image" Target="../media/image4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2.png"/><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Blue">
  <p:cSld name="TITLE_AND_BODY_1_1_1_1_1_1_1_1">
    <p:spTree>
      <p:nvGrpSpPr>
        <p:cNvPr id="9" name="Shape 9"/>
        <p:cNvGrpSpPr/>
        <p:nvPr/>
      </p:nvGrpSpPr>
      <p:grpSpPr>
        <a:xfrm>
          <a:off x="0" y="0"/>
          <a:ext cx="0" cy="0"/>
          <a:chOff x="0" y="0"/>
          <a:chExt cx="0" cy="0"/>
        </a:xfrm>
      </p:grpSpPr>
      <p:sp>
        <p:nvSpPr>
          <p:cNvPr id="10" name="Google Shape;10;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descr="&quot;&quot;" id="11" name="Google Shape;11;p31"/>
          <p:cNvSpPr/>
          <p:nvPr/>
        </p:nvSpPr>
        <p:spPr>
          <a:xfrm>
            <a:off x="1125" y="0"/>
            <a:ext cx="9144000" cy="2743200"/>
          </a:xfrm>
          <a:prstGeom prst="rect">
            <a:avLst/>
          </a:prstGeom>
          <a:solidFill>
            <a:srgbClr val="488BC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31"/>
          <p:cNvSpPr txBox="1"/>
          <p:nvPr>
            <p:ph idx="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quot;&quot;" id="13" name="Google Shape;13;p31"/>
          <p:cNvPicPr preferRelativeResize="0"/>
          <p:nvPr/>
        </p:nvPicPr>
        <p:blipFill rotWithShape="1">
          <a:blip r:embed="rId2">
            <a:alphaModFix/>
          </a:blip>
          <a:srcRect b="0" l="0" r="0" t="0"/>
          <a:stretch/>
        </p:blipFill>
        <p:spPr>
          <a:xfrm>
            <a:off x="0" y="4320695"/>
            <a:ext cx="9144003" cy="830461"/>
          </a:xfrm>
          <a:prstGeom prst="rect">
            <a:avLst/>
          </a:prstGeom>
          <a:noFill/>
          <a:ln>
            <a:noFill/>
          </a:ln>
        </p:spPr>
      </p:pic>
      <p:pic>
        <p:nvPicPr>
          <p:cNvPr descr="CDE logo" id="14" name="Google Shape;14;p31"/>
          <p:cNvPicPr preferRelativeResize="0"/>
          <p:nvPr/>
        </p:nvPicPr>
        <p:blipFill rotWithShape="1">
          <a:blip r:embed="rId3">
            <a:alphaModFix/>
          </a:blip>
          <a:srcRect b="0" l="0" r="0" t="0"/>
          <a:stretch/>
        </p:blipFill>
        <p:spPr>
          <a:xfrm>
            <a:off x="2294525" y="746675"/>
            <a:ext cx="1456100" cy="919150"/>
          </a:xfrm>
          <a:prstGeom prst="rect">
            <a:avLst/>
          </a:prstGeom>
          <a:noFill/>
          <a:ln>
            <a:noFill/>
          </a:ln>
        </p:spPr>
      </p:pic>
      <p:pic>
        <p:nvPicPr>
          <p:cNvPr descr="Photo of high school student" id="15" name="Google Shape;15;p31"/>
          <p:cNvPicPr preferRelativeResize="0"/>
          <p:nvPr/>
        </p:nvPicPr>
        <p:blipFill rotWithShape="1">
          <a:blip r:embed="rId4">
            <a:alphaModFix/>
          </a:blip>
          <a:srcRect b="0" l="0" r="0" t="0"/>
          <a:stretch/>
        </p:blipFill>
        <p:spPr>
          <a:xfrm>
            <a:off x="6124275" y="0"/>
            <a:ext cx="3019725" cy="4483625"/>
          </a:xfrm>
          <a:prstGeom prst="rect">
            <a:avLst/>
          </a:prstGeom>
          <a:noFill/>
          <a:ln>
            <a:noFill/>
          </a:ln>
        </p:spPr>
      </p:pic>
      <p:sp>
        <p:nvSpPr>
          <p:cNvPr id="16" name="Google Shape;16;p31"/>
          <p:cNvSpPr txBox="1"/>
          <p:nvPr>
            <p:ph type="title"/>
          </p:nvPr>
        </p:nvSpPr>
        <p:spPr>
          <a:xfrm>
            <a:off x="205525" y="2075700"/>
            <a:ext cx="5778300" cy="5313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17" name="Google Shape;17;p31"/>
          <p:cNvSpPr txBox="1"/>
          <p:nvPr>
            <p:ph idx="3" type="title"/>
          </p:nvPr>
        </p:nvSpPr>
        <p:spPr>
          <a:xfrm>
            <a:off x="205525" y="2960750"/>
            <a:ext cx="5778300" cy="10401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out image - Orange">
  <p:cSld name="SECTION_HEADER_1">
    <p:spTree>
      <p:nvGrpSpPr>
        <p:cNvPr id="72" name="Shape 72"/>
        <p:cNvGrpSpPr/>
        <p:nvPr/>
      </p:nvGrpSpPr>
      <p:grpSpPr>
        <a:xfrm>
          <a:off x="0" y="0"/>
          <a:ext cx="0" cy="0"/>
          <a:chOff x="0" y="0"/>
          <a:chExt cx="0" cy="0"/>
        </a:xfrm>
      </p:grpSpPr>
      <p:sp>
        <p:nvSpPr>
          <p:cNvPr id="73" name="Google Shape;73;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quot;&quot;" id="74" name="Google Shape;74;p40"/>
          <p:cNvPicPr preferRelativeResize="0"/>
          <p:nvPr/>
        </p:nvPicPr>
        <p:blipFill rotWithShape="1">
          <a:blip r:embed="rId2">
            <a:alphaModFix/>
          </a:blip>
          <a:srcRect b="0" l="0" r="0" t="0"/>
          <a:stretch/>
        </p:blipFill>
        <p:spPr>
          <a:xfrm>
            <a:off x="0" y="4320695"/>
            <a:ext cx="9144003" cy="830461"/>
          </a:xfrm>
          <a:prstGeom prst="rect">
            <a:avLst/>
          </a:prstGeom>
          <a:noFill/>
          <a:ln>
            <a:noFill/>
          </a:ln>
        </p:spPr>
      </p:pic>
      <p:sp>
        <p:nvSpPr>
          <p:cNvPr id="75" name="Google Shape;75;p40"/>
          <p:cNvSpPr txBox="1"/>
          <p:nvPr/>
        </p:nvSpPr>
        <p:spPr>
          <a:xfrm>
            <a:off x="123875" y="4164100"/>
            <a:ext cx="4863600" cy="156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999999"/>
              </a:solidFill>
              <a:latin typeface="Roboto"/>
              <a:ea typeface="Roboto"/>
              <a:cs typeface="Roboto"/>
              <a:sym typeface="Roboto"/>
            </a:endParaRPr>
          </a:p>
        </p:txBody>
      </p:sp>
      <p:cxnSp>
        <p:nvCxnSpPr>
          <p:cNvPr descr="&quot;&quot;" id="76" name="Google Shape;76;p40"/>
          <p:cNvCxnSpPr/>
          <p:nvPr/>
        </p:nvCxnSpPr>
        <p:spPr>
          <a:xfrm>
            <a:off x="0" y="918350"/>
            <a:ext cx="7479600" cy="0"/>
          </a:xfrm>
          <a:prstGeom prst="straightConnector1">
            <a:avLst/>
          </a:prstGeom>
          <a:noFill/>
          <a:ln cap="flat" cmpd="sng" w="19050">
            <a:solidFill>
              <a:srgbClr val="EF7521"/>
            </a:solidFill>
            <a:prstDash val="solid"/>
            <a:round/>
            <a:headEnd len="sm" w="sm" type="none"/>
            <a:tailEnd len="sm" w="sm" type="none"/>
          </a:ln>
        </p:spPr>
      </p:cxnSp>
      <p:sp>
        <p:nvSpPr>
          <p:cNvPr id="77" name="Google Shape;77;p40"/>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78" name="Google Shape;78;p40"/>
          <p:cNvSpPr txBox="1"/>
          <p:nvPr>
            <p:ph idx="1" type="body"/>
          </p:nvPr>
        </p:nvSpPr>
        <p:spPr>
          <a:xfrm>
            <a:off x="311700" y="1152475"/>
            <a:ext cx="5277900" cy="30348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indent="-317500" lvl="1" marL="9144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79" name="Google Shape;79;p40"/>
          <p:cNvSpPr txBox="1"/>
          <p:nvPr>
            <p:ph idx="2" type="title"/>
          </p:nvPr>
        </p:nvSpPr>
        <p:spPr>
          <a:xfrm>
            <a:off x="123875" y="4347400"/>
            <a:ext cx="7267200" cy="156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p:txBody>
      </p:sp>
      <p:sp>
        <p:nvSpPr>
          <p:cNvPr id="80" name="Google Shape;80;p40"/>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81" name="Google Shape;81;p40"/>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blank - Orange">
  <p:cSld name="SECTION_HEADER_1_2">
    <p:spTree>
      <p:nvGrpSpPr>
        <p:cNvPr id="82" name="Shape 82"/>
        <p:cNvGrpSpPr/>
        <p:nvPr/>
      </p:nvGrpSpPr>
      <p:grpSpPr>
        <a:xfrm>
          <a:off x="0" y="0"/>
          <a:ext cx="0" cy="0"/>
          <a:chOff x="0" y="0"/>
          <a:chExt cx="0" cy="0"/>
        </a:xfrm>
      </p:grpSpPr>
      <p:sp>
        <p:nvSpPr>
          <p:cNvPr id="83" name="Google Shape;83;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quot;&quot;" id="84" name="Google Shape;84;p41"/>
          <p:cNvPicPr preferRelativeResize="0"/>
          <p:nvPr/>
        </p:nvPicPr>
        <p:blipFill rotWithShape="1">
          <a:blip r:embed="rId2">
            <a:alphaModFix/>
          </a:blip>
          <a:srcRect b="0" l="0" r="0" t="0"/>
          <a:stretch/>
        </p:blipFill>
        <p:spPr>
          <a:xfrm>
            <a:off x="0" y="4320695"/>
            <a:ext cx="9144003" cy="830461"/>
          </a:xfrm>
          <a:prstGeom prst="rect">
            <a:avLst/>
          </a:prstGeom>
          <a:noFill/>
          <a:ln>
            <a:noFill/>
          </a:ln>
        </p:spPr>
      </p:pic>
      <p:sp>
        <p:nvSpPr>
          <p:cNvPr id="85" name="Google Shape;85;p41"/>
          <p:cNvSpPr txBox="1"/>
          <p:nvPr/>
        </p:nvSpPr>
        <p:spPr>
          <a:xfrm>
            <a:off x="123875" y="4164100"/>
            <a:ext cx="4863600" cy="156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999999"/>
              </a:solidFill>
              <a:latin typeface="Roboto"/>
              <a:ea typeface="Roboto"/>
              <a:cs typeface="Roboto"/>
              <a:sym typeface="Roboto"/>
            </a:endParaRPr>
          </a:p>
        </p:txBody>
      </p:sp>
      <p:sp>
        <p:nvSpPr>
          <p:cNvPr id="86" name="Google Shape;86;p41"/>
          <p:cNvSpPr txBox="1"/>
          <p:nvPr>
            <p:ph type="title"/>
          </p:nvPr>
        </p:nvSpPr>
        <p:spPr>
          <a:xfrm>
            <a:off x="123875" y="4347400"/>
            <a:ext cx="7267200" cy="156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p:txBody>
      </p:sp>
      <p:sp>
        <p:nvSpPr>
          <p:cNvPr id="87" name="Google Shape;87;p41"/>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88" name="Google Shape;88;p41"/>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schools, students and educators - Orange">
  <p:cSld name="SECTION_HEADER_1_1">
    <p:spTree>
      <p:nvGrpSpPr>
        <p:cNvPr id="89" name="Shape 89"/>
        <p:cNvGrpSpPr/>
        <p:nvPr/>
      </p:nvGrpSpPr>
      <p:grpSpPr>
        <a:xfrm>
          <a:off x="0" y="0"/>
          <a:ext cx="0" cy="0"/>
          <a:chOff x="0" y="0"/>
          <a:chExt cx="0" cy="0"/>
        </a:xfrm>
      </p:grpSpPr>
      <p:sp>
        <p:nvSpPr>
          <p:cNvPr id="90" name="Google Shape;90;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quot;&quot;" id="91" name="Google Shape;91;p42"/>
          <p:cNvPicPr preferRelativeResize="0"/>
          <p:nvPr/>
        </p:nvPicPr>
        <p:blipFill rotWithShape="1">
          <a:blip r:embed="rId2">
            <a:alphaModFix/>
          </a:blip>
          <a:srcRect b="0" l="0" r="0" t="0"/>
          <a:stretch/>
        </p:blipFill>
        <p:spPr>
          <a:xfrm>
            <a:off x="0" y="4320695"/>
            <a:ext cx="9144003" cy="830461"/>
          </a:xfrm>
          <a:prstGeom prst="rect">
            <a:avLst/>
          </a:prstGeom>
          <a:noFill/>
          <a:ln>
            <a:noFill/>
          </a:ln>
        </p:spPr>
      </p:pic>
      <p:sp>
        <p:nvSpPr>
          <p:cNvPr id="92" name="Google Shape;92;p42"/>
          <p:cNvSpPr txBox="1"/>
          <p:nvPr>
            <p:ph type="title"/>
          </p:nvPr>
        </p:nvSpPr>
        <p:spPr>
          <a:xfrm>
            <a:off x="123875" y="4347400"/>
            <a:ext cx="7267200" cy="156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p:txBody>
      </p:sp>
      <p:sp>
        <p:nvSpPr>
          <p:cNvPr id="93" name="Google Shape;93;p42"/>
          <p:cNvSpPr txBox="1"/>
          <p:nvPr/>
        </p:nvSpPr>
        <p:spPr>
          <a:xfrm>
            <a:off x="311700" y="105100"/>
            <a:ext cx="7167900" cy="741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000000"/>
                </a:solidFill>
                <a:latin typeface="Roboto"/>
                <a:ea typeface="Roboto"/>
                <a:cs typeface="Roboto"/>
                <a:sym typeface="Roboto"/>
              </a:rPr>
              <a:t>Our schools, students, and educators</a:t>
            </a:r>
            <a:endParaRPr b="1" i="0" sz="2200" u="none" cap="none" strike="noStrike">
              <a:solidFill>
                <a:srgbClr val="000000"/>
              </a:solidFill>
              <a:latin typeface="Roboto"/>
              <a:ea typeface="Roboto"/>
              <a:cs typeface="Roboto"/>
              <a:sym typeface="Roboto"/>
            </a:endParaRPr>
          </a:p>
        </p:txBody>
      </p:sp>
      <p:sp>
        <p:nvSpPr>
          <p:cNvPr id="94" name="Google Shape;94;p42"/>
          <p:cNvSpPr txBox="1"/>
          <p:nvPr/>
        </p:nvSpPr>
        <p:spPr>
          <a:xfrm>
            <a:off x="6587225" y="1228675"/>
            <a:ext cx="2195400" cy="2903100"/>
          </a:xfrm>
          <a:prstGeom prst="rect">
            <a:avLst/>
          </a:prstGeom>
          <a:solidFill>
            <a:srgbClr val="F3F3F3"/>
          </a:solidFill>
          <a:ln cap="flat" cmpd="sng" w="9525">
            <a:solidFill>
              <a:srgbClr val="B7B7B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Eligible for Free/Reduced </a:t>
            </a:r>
            <a:br>
              <a:rPr b="1" i="0" lang="en" sz="1100" u="none" cap="none" strike="noStrike">
                <a:solidFill>
                  <a:srgbClr val="000000"/>
                </a:solidFill>
                <a:latin typeface="Arial"/>
                <a:ea typeface="Arial"/>
                <a:cs typeface="Arial"/>
                <a:sym typeface="Arial"/>
              </a:rPr>
            </a:br>
            <a:r>
              <a:rPr b="1" i="0" lang="en" sz="1100" u="none" cap="none" strike="noStrike">
                <a:solidFill>
                  <a:srgbClr val="000000"/>
                </a:solidFill>
                <a:latin typeface="Arial"/>
                <a:ea typeface="Arial"/>
                <a:cs typeface="Arial"/>
                <a:sym typeface="Arial"/>
              </a:rPr>
              <a:t>Lunch:</a:t>
            </a:r>
            <a:endParaRPr b="1" i="0" sz="1100" u="none" cap="none" strike="noStrike">
              <a:solidFill>
                <a:srgbClr val="000000"/>
              </a:solidFill>
              <a:latin typeface="Arial"/>
              <a:ea typeface="Arial"/>
              <a:cs typeface="Arial"/>
              <a:sym typeface="Arial"/>
            </a:endParaRPr>
          </a:p>
          <a:p>
            <a:pPr indent="0" lvl="0" marL="18288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403,231 (~46%)</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Students with Individualized Education Programs:</a:t>
            </a:r>
            <a:endParaRPr b="1" i="0" sz="1100" u="none" cap="none" strike="noStrike">
              <a:solidFill>
                <a:srgbClr val="000000"/>
              </a:solidFill>
              <a:latin typeface="Arial"/>
              <a:ea typeface="Arial"/>
              <a:cs typeface="Arial"/>
              <a:sym typeface="Arial"/>
            </a:endParaRPr>
          </a:p>
          <a:p>
            <a:pPr indent="0" lvl="0" marL="18288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113,992 (~13%)</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Multilingual Learners*:</a:t>
            </a:r>
            <a:endParaRPr b="1" i="0" sz="1100" u="none" cap="none" strike="noStrike">
              <a:solidFill>
                <a:srgbClr val="000000"/>
              </a:solidFill>
              <a:latin typeface="Arial"/>
              <a:ea typeface="Arial"/>
              <a:cs typeface="Arial"/>
              <a:sym typeface="Arial"/>
            </a:endParaRPr>
          </a:p>
          <a:p>
            <a:pPr indent="0" lvl="0" marL="18288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95,734 (~11%)</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McKinney Vento:</a:t>
            </a:r>
            <a:endParaRPr b="1" i="0" sz="1100" u="none" cap="none" strike="noStrike">
              <a:solidFill>
                <a:srgbClr val="000000"/>
              </a:solidFill>
              <a:latin typeface="Arial"/>
              <a:ea typeface="Arial"/>
              <a:cs typeface="Arial"/>
              <a:sym typeface="Arial"/>
            </a:endParaRPr>
          </a:p>
          <a:p>
            <a:pPr indent="0" lvl="0" marL="18288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16,540 (~2%)</a:t>
            </a:r>
            <a:endParaRPr b="0" i="0" sz="1200" u="none" cap="none" strike="noStrike">
              <a:solidFill>
                <a:srgbClr val="000000"/>
              </a:solidFill>
              <a:latin typeface="Arial"/>
              <a:ea typeface="Arial"/>
              <a:cs typeface="Arial"/>
              <a:sym typeface="Arial"/>
            </a:endParaRPr>
          </a:p>
        </p:txBody>
      </p:sp>
      <p:sp>
        <p:nvSpPr>
          <p:cNvPr id="95" name="Google Shape;95;p42"/>
          <p:cNvSpPr txBox="1"/>
          <p:nvPr/>
        </p:nvSpPr>
        <p:spPr>
          <a:xfrm>
            <a:off x="6724875" y="3655100"/>
            <a:ext cx="1924200" cy="369900"/>
          </a:xfrm>
          <a:prstGeom prst="rect">
            <a:avLst/>
          </a:prstGeom>
          <a:noFill/>
          <a:ln cap="flat" cmpd="sng" w="19050">
            <a:solidFill>
              <a:schemeClr val="lt1"/>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1" lang="en" sz="800" u="none" cap="none" strike="noStrike">
                <a:solidFill>
                  <a:schemeClr val="dk1"/>
                </a:solidFill>
                <a:latin typeface="Roboto"/>
                <a:ea typeface="Roboto"/>
                <a:cs typeface="Roboto"/>
                <a:sym typeface="Roboto"/>
              </a:rPr>
              <a:t>*Includes both Non-English Proficient and Limited English Proficient students</a:t>
            </a:r>
            <a:endParaRPr b="0" i="1" sz="800" u="none" cap="none" strike="noStrike">
              <a:solidFill>
                <a:schemeClr val="dk1"/>
              </a:solidFill>
              <a:latin typeface="Roboto"/>
              <a:ea typeface="Roboto"/>
              <a:cs typeface="Roboto"/>
              <a:sym typeface="Roboto"/>
            </a:endParaRPr>
          </a:p>
        </p:txBody>
      </p:sp>
      <p:grpSp>
        <p:nvGrpSpPr>
          <p:cNvPr id="96" name="Google Shape;96;p42"/>
          <p:cNvGrpSpPr/>
          <p:nvPr/>
        </p:nvGrpSpPr>
        <p:grpSpPr>
          <a:xfrm>
            <a:off x="308400" y="1062325"/>
            <a:ext cx="1006800" cy="1003500"/>
            <a:chOff x="308400" y="1076275"/>
            <a:chExt cx="1006800" cy="1003500"/>
          </a:xfrm>
        </p:grpSpPr>
        <p:sp>
          <p:nvSpPr>
            <p:cNvPr descr="&quot;&quot;" id="97" name="Google Shape;97;p42"/>
            <p:cNvSpPr/>
            <p:nvPr/>
          </p:nvSpPr>
          <p:spPr>
            <a:xfrm>
              <a:off x="311700" y="1076275"/>
              <a:ext cx="1003500" cy="1003500"/>
            </a:xfrm>
            <a:prstGeom prst="ellipse">
              <a:avLst/>
            </a:prstGeom>
            <a:solidFill>
              <a:srgbClr val="EF752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42"/>
            <p:cNvSpPr txBox="1"/>
            <p:nvPr/>
          </p:nvSpPr>
          <p:spPr>
            <a:xfrm>
              <a:off x="308400" y="1092575"/>
              <a:ext cx="1003500" cy="897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chemeClr val="lt1"/>
                  </a:solidFill>
                  <a:latin typeface="Roboto"/>
                  <a:ea typeface="Roboto"/>
                  <a:cs typeface="Roboto"/>
                  <a:sym typeface="Roboto"/>
                </a:rPr>
                <a:t>178</a:t>
              </a:r>
              <a:endParaRPr b="1" i="0" sz="13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Roboto"/>
                  <a:ea typeface="Roboto"/>
                  <a:cs typeface="Roboto"/>
                  <a:sym typeface="Roboto"/>
                </a:rPr>
                <a:t>SCHOOL</a:t>
              </a:r>
              <a:endParaRPr b="0" i="0" sz="12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Roboto"/>
                  <a:ea typeface="Roboto"/>
                  <a:cs typeface="Roboto"/>
                  <a:sym typeface="Roboto"/>
                </a:rPr>
                <a:t>DISTRICTS</a:t>
              </a:r>
              <a:endParaRPr b="0" i="0" sz="1200" u="none" cap="none" strike="noStrike">
                <a:solidFill>
                  <a:schemeClr val="lt1"/>
                </a:solidFill>
                <a:latin typeface="Roboto"/>
                <a:ea typeface="Roboto"/>
                <a:cs typeface="Roboto"/>
                <a:sym typeface="Roboto"/>
              </a:endParaRPr>
            </a:p>
          </p:txBody>
        </p:sp>
      </p:grpSp>
      <p:grpSp>
        <p:nvGrpSpPr>
          <p:cNvPr id="99" name="Google Shape;99;p42"/>
          <p:cNvGrpSpPr/>
          <p:nvPr/>
        </p:nvGrpSpPr>
        <p:grpSpPr>
          <a:xfrm>
            <a:off x="308400" y="2150613"/>
            <a:ext cx="1006800" cy="1003500"/>
            <a:chOff x="308400" y="2218825"/>
            <a:chExt cx="1006800" cy="1003500"/>
          </a:xfrm>
        </p:grpSpPr>
        <p:sp>
          <p:nvSpPr>
            <p:cNvPr descr="&quot;&quot;" id="100" name="Google Shape;100;p42"/>
            <p:cNvSpPr/>
            <p:nvPr/>
          </p:nvSpPr>
          <p:spPr>
            <a:xfrm>
              <a:off x="311700" y="2218825"/>
              <a:ext cx="1003500" cy="1003500"/>
            </a:xfrm>
            <a:prstGeom prst="ellipse">
              <a:avLst/>
            </a:prstGeom>
            <a:solidFill>
              <a:srgbClr val="F8B33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42"/>
            <p:cNvSpPr txBox="1"/>
            <p:nvPr/>
          </p:nvSpPr>
          <p:spPr>
            <a:xfrm>
              <a:off x="308400" y="2309488"/>
              <a:ext cx="1003500" cy="82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chemeClr val="dk1"/>
                  </a:solidFill>
                  <a:latin typeface="Roboto"/>
                  <a:ea typeface="Roboto"/>
                  <a:cs typeface="Roboto"/>
                  <a:sym typeface="Roboto"/>
                </a:rPr>
                <a:t>1,927</a:t>
              </a:r>
              <a:endParaRPr b="1" i="0" sz="13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Roboto"/>
                  <a:ea typeface="Roboto"/>
                  <a:cs typeface="Roboto"/>
                  <a:sym typeface="Roboto"/>
                </a:rPr>
                <a:t>SCHOOLS</a:t>
              </a:r>
              <a:endParaRPr b="0" i="0" sz="1200" u="none" cap="none" strike="noStrike">
                <a:solidFill>
                  <a:schemeClr val="dk1"/>
                </a:solidFill>
                <a:latin typeface="Roboto"/>
                <a:ea typeface="Roboto"/>
                <a:cs typeface="Roboto"/>
                <a:sym typeface="Roboto"/>
              </a:endParaRPr>
            </a:p>
          </p:txBody>
        </p:sp>
      </p:grpSp>
      <p:grpSp>
        <p:nvGrpSpPr>
          <p:cNvPr id="102" name="Google Shape;102;p42"/>
          <p:cNvGrpSpPr/>
          <p:nvPr/>
        </p:nvGrpSpPr>
        <p:grpSpPr>
          <a:xfrm>
            <a:off x="308400" y="3238900"/>
            <a:ext cx="1006800" cy="1003500"/>
            <a:chOff x="308400" y="1076275"/>
            <a:chExt cx="1006800" cy="1003500"/>
          </a:xfrm>
        </p:grpSpPr>
        <p:sp>
          <p:nvSpPr>
            <p:cNvPr descr="&quot;&quot;" id="103" name="Google Shape;103;p42"/>
            <p:cNvSpPr/>
            <p:nvPr/>
          </p:nvSpPr>
          <p:spPr>
            <a:xfrm>
              <a:off x="311700" y="1076275"/>
              <a:ext cx="1003500" cy="1003500"/>
            </a:xfrm>
            <a:prstGeom prst="ellipse">
              <a:avLst/>
            </a:prstGeom>
            <a:solidFill>
              <a:srgbClr val="00953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42"/>
            <p:cNvSpPr txBox="1"/>
            <p:nvPr/>
          </p:nvSpPr>
          <p:spPr>
            <a:xfrm>
              <a:off x="308400" y="1146775"/>
              <a:ext cx="1003500" cy="897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chemeClr val="lt1"/>
                  </a:solidFill>
                  <a:latin typeface="Roboto"/>
                  <a:ea typeface="Roboto"/>
                  <a:cs typeface="Roboto"/>
                  <a:sym typeface="Roboto"/>
                </a:rPr>
                <a:t>881,464</a:t>
              </a:r>
              <a:endParaRPr b="1" i="0" sz="13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Roboto"/>
                  <a:ea typeface="Roboto"/>
                  <a:cs typeface="Roboto"/>
                  <a:sym typeface="Roboto"/>
                </a:rPr>
                <a:t>PUBLIC </a:t>
              </a:r>
              <a:br>
                <a:rPr b="0" i="0" lang="en" sz="1000" u="none" cap="none" strike="noStrike">
                  <a:solidFill>
                    <a:schemeClr val="lt1"/>
                  </a:solidFill>
                  <a:latin typeface="Roboto"/>
                  <a:ea typeface="Roboto"/>
                  <a:cs typeface="Roboto"/>
                  <a:sym typeface="Roboto"/>
                </a:rPr>
              </a:br>
              <a:r>
                <a:rPr b="0" i="0" lang="en" sz="1000" u="none" cap="none" strike="noStrike">
                  <a:solidFill>
                    <a:schemeClr val="lt1"/>
                  </a:solidFill>
                  <a:latin typeface="Roboto"/>
                  <a:ea typeface="Roboto"/>
                  <a:cs typeface="Roboto"/>
                  <a:sym typeface="Roboto"/>
                </a:rPr>
                <a:t>SCHOOL</a:t>
              </a:r>
              <a:endParaRPr b="0" i="0" sz="10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Roboto"/>
                  <a:ea typeface="Roboto"/>
                  <a:cs typeface="Roboto"/>
                  <a:sym typeface="Roboto"/>
                </a:rPr>
                <a:t>STUDENTS</a:t>
              </a:r>
              <a:endParaRPr b="0" i="0" sz="1000" u="none" cap="none" strike="noStrike">
                <a:solidFill>
                  <a:schemeClr val="lt1"/>
                </a:solidFill>
                <a:latin typeface="Roboto"/>
                <a:ea typeface="Roboto"/>
                <a:cs typeface="Roboto"/>
                <a:sym typeface="Roboto"/>
              </a:endParaRPr>
            </a:p>
          </p:txBody>
        </p:sp>
      </p:grpSp>
      <p:sp>
        <p:nvSpPr>
          <p:cNvPr id="105" name="Google Shape;105;p42"/>
          <p:cNvSpPr txBox="1"/>
          <p:nvPr/>
        </p:nvSpPr>
        <p:spPr>
          <a:xfrm>
            <a:off x="1603037" y="1064563"/>
            <a:ext cx="46245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Roboto"/>
                <a:ea typeface="Roboto"/>
                <a:cs typeface="Roboto"/>
                <a:sym typeface="Roboto"/>
              </a:rPr>
              <a:t>Student Demographics*</a:t>
            </a:r>
            <a:endParaRPr b="1" i="0" sz="1400" u="none" cap="none" strike="noStrike">
              <a:solidFill>
                <a:schemeClr val="dk1"/>
              </a:solidFill>
              <a:latin typeface="Roboto"/>
              <a:ea typeface="Roboto"/>
              <a:cs typeface="Roboto"/>
              <a:sym typeface="Roboto"/>
            </a:endParaRPr>
          </a:p>
        </p:txBody>
      </p:sp>
      <p:pic>
        <p:nvPicPr>
          <p:cNvPr descr="Graphic of Student Demographics, October 2023 data" id="106" name="Google Shape;106;p42"/>
          <p:cNvPicPr preferRelativeResize="0"/>
          <p:nvPr/>
        </p:nvPicPr>
        <p:blipFill rotWithShape="1">
          <a:blip r:embed="rId3">
            <a:alphaModFix/>
          </a:blip>
          <a:srcRect b="0" l="0" r="0" t="0"/>
          <a:stretch/>
        </p:blipFill>
        <p:spPr>
          <a:xfrm>
            <a:off x="1761637" y="1426175"/>
            <a:ext cx="4307277" cy="2744887"/>
          </a:xfrm>
          <a:prstGeom prst="rect">
            <a:avLst/>
          </a:prstGeom>
          <a:noFill/>
          <a:ln>
            <a:noFill/>
          </a:ln>
        </p:spPr>
      </p:pic>
      <p:cxnSp>
        <p:nvCxnSpPr>
          <p:cNvPr id="107" name="Google Shape;107;p42"/>
          <p:cNvCxnSpPr/>
          <p:nvPr/>
        </p:nvCxnSpPr>
        <p:spPr>
          <a:xfrm>
            <a:off x="0" y="918350"/>
            <a:ext cx="7479600" cy="0"/>
          </a:xfrm>
          <a:prstGeom prst="straightConnector1">
            <a:avLst/>
          </a:prstGeom>
          <a:noFill/>
          <a:ln cap="flat" cmpd="sng" w="19050">
            <a:solidFill>
              <a:srgbClr val="EF7521"/>
            </a:solidFill>
            <a:prstDash val="solid"/>
            <a:round/>
            <a:headEnd len="sm" w="sm" type="none"/>
            <a:tailEnd len="sm" w="sm" type="none"/>
          </a:ln>
        </p:spPr>
      </p:cxnSp>
      <p:sp>
        <p:nvSpPr>
          <p:cNvPr id="108" name="Google Shape;108;p42"/>
          <p:cNvSpPr txBox="1"/>
          <p:nvPr/>
        </p:nvSpPr>
        <p:spPr>
          <a:xfrm>
            <a:off x="4623875" y="4103400"/>
            <a:ext cx="2195400" cy="1389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Roboto"/>
                <a:ea typeface="Roboto"/>
                <a:cs typeface="Roboto"/>
                <a:sym typeface="Roboto"/>
              </a:rPr>
              <a:t>*October 2023 Data</a:t>
            </a:r>
            <a:endParaRPr b="0" i="0" sz="800" u="none" cap="none" strike="noStrike">
              <a:solidFill>
                <a:schemeClr val="dk1"/>
              </a:solidFill>
              <a:latin typeface="Roboto"/>
              <a:ea typeface="Roboto"/>
              <a:cs typeface="Roboto"/>
              <a:sym typeface="Roboto"/>
            </a:endParaRPr>
          </a:p>
        </p:txBody>
      </p:sp>
      <p:sp>
        <p:nvSpPr>
          <p:cNvPr id="109" name="Google Shape;109;p42"/>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110" name="Google Shape;110;p42"/>
          <p:cNvPicPr preferRelativeResize="0"/>
          <p:nvPr/>
        </p:nvPicPr>
        <p:blipFill rotWithShape="1">
          <a:blip r:embed="rId4">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ory of Change - Orange">
  <p:cSld name="SECTION_HEADER_1_1_1">
    <p:spTree>
      <p:nvGrpSpPr>
        <p:cNvPr id="111" name="Shape 111"/>
        <p:cNvGrpSpPr/>
        <p:nvPr/>
      </p:nvGrpSpPr>
      <p:grpSpPr>
        <a:xfrm>
          <a:off x="0" y="0"/>
          <a:ext cx="0" cy="0"/>
          <a:chOff x="0" y="0"/>
          <a:chExt cx="0" cy="0"/>
        </a:xfrm>
      </p:grpSpPr>
      <p:sp>
        <p:nvSpPr>
          <p:cNvPr id="112" name="Google Shape;112;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quot;&quot;" id="113" name="Google Shape;113;p43"/>
          <p:cNvPicPr preferRelativeResize="0"/>
          <p:nvPr/>
        </p:nvPicPr>
        <p:blipFill rotWithShape="1">
          <a:blip r:embed="rId2">
            <a:alphaModFix/>
          </a:blip>
          <a:srcRect b="0" l="0" r="0" t="0"/>
          <a:stretch/>
        </p:blipFill>
        <p:spPr>
          <a:xfrm>
            <a:off x="0" y="4320695"/>
            <a:ext cx="9144003" cy="830461"/>
          </a:xfrm>
          <a:prstGeom prst="rect">
            <a:avLst/>
          </a:prstGeom>
          <a:noFill/>
          <a:ln>
            <a:noFill/>
          </a:ln>
        </p:spPr>
      </p:pic>
      <p:sp>
        <p:nvSpPr>
          <p:cNvPr id="114" name="Google Shape;114;p43"/>
          <p:cNvSpPr txBox="1"/>
          <p:nvPr/>
        </p:nvSpPr>
        <p:spPr>
          <a:xfrm>
            <a:off x="311700" y="708075"/>
            <a:ext cx="5556600" cy="487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i="0" lang="en" sz="1600" u="none" cap="none" strike="noStrike">
                <a:solidFill>
                  <a:srgbClr val="EF7521"/>
                </a:solidFill>
                <a:latin typeface="Roboto"/>
                <a:ea typeface="Roboto"/>
                <a:cs typeface="Roboto"/>
                <a:sym typeface="Roboto"/>
              </a:rPr>
              <a:t>Our Vision </a:t>
            </a:r>
            <a:endParaRPr b="0" i="0" sz="1200" u="none" cap="none" strike="noStrike">
              <a:solidFill>
                <a:srgbClr val="EF7521"/>
              </a:solidFill>
              <a:latin typeface="Roboto"/>
              <a:ea typeface="Roboto"/>
              <a:cs typeface="Roboto"/>
              <a:sym typeface="Roboto"/>
            </a:endParaRPr>
          </a:p>
          <a:p>
            <a:pPr indent="0" lvl="0" marL="0" marR="0" rtl="0" algn="l">
              <a:lnSpc>
                <a:spcPct val="100000"/>
              </a:lnSpc>
              <a:spcBef>
                <a:spcPts val="200"/>
              </a:spcBef>
              <a:spcAft>
                <a:spcPts val="0"/>
              </a:spcAft>
              <a:buClr>
                <a:srgbClr val="000000"/>
              </a:buClr>
              <a:buSzPts val="1000"/>
              <a:buFont typeface="Arial"/>
              <a:buNone/>
            </a:pPr>
            <a:r>
              <a:rPr b="0" i="0" lang="en" sz="1000" u="none" cap="none" strike="noStrike">
                <a:solidFill>
                  <a:schemeClr val="dk1"/>
                </a:solidFill>
                <a:latin typeface="Roboto"/>
                <a:ea typeface="Roboto"/>
                <a:cs typeface="Roboto"/>
                <a:sym typeface="Roboto"/>
              </a:rPr>
              <a:t>To create an equitable educational environment where </a:t>
            </a:r>
            <a:r>
              <a:rPr b="0" i="1" lang="en" sz="1000" u="none" cap="none" strike="noStrike">
                <a:solidFill>
                  <a:schemeClr val="dk1"/>
                </a:solidFill>
                <a:latin typeface="Roboto"/>
                <a:ea typeface="Roboto"/>
                <a:cs typeface="Roboto"/>
                <a:sym typeface="Roboto"/>
              </a:rPr>
              <a:t>all</a:t>
            </a:r>
            <a:r>
              <a:rPr b="0" i="0" lang="en" sz="1000" u="none" cap="none" strike="noStrike">
                <a:solidFill>
                  <a:schemeClr val="dk1"/>
                </a:solidFill>
                <a:latin typeface="Roboto"/>
                <a:ea typeface="Roboto"/>
                <a:cs typeface="Roboto"/>
                <a:sym typeface="Roboto"/>
              </a:rPr>
              <a:t> students and staff in Colorado thrive</a:t>
            </a:r>
            <a:endParaRPr b="0" i="0" sz="2000" u="none" cap="none" strike="noStrike">
              <a:solidFill>
                <a:srgbClr val="000000"/>
              </a:solidFill>
              <a:latin typeface="Rockwell"/>
              <a:ea typeface="Rockwell"/>
              <a:cs typeface="Rockwell"/>
              <a:sym typeface="Rockwell"/>
            </a:endParaRPr>
          </a:p>
        </p:txBody>
      </p:sp>
      <p:cxnSp>
        <p:nvCxnSpPr>
          <p:cNvPr descr="&quot;&quot;" id="115" name="Google Shape;115;p43"/>
          <p:cNvCxnSpPr/>
          <p:nvPr/>
        </p:nvCxnSpPr>
        <p:spPr>
          <a:xfrm>
            <a:off x="-160100" y="1282346"/>
            <a:ext cx="8989500" cy="0"/>
          </a:xfrm>
          <a:prstGeom prst="straightConnector1">
            <a:avLst/>
          </a:prstGeom>
          <a:noFill/>
          <a:ln cap="flat" cmpd="sng" w="9525">
            <a:solidFill>
              <a:srgbClr val="EF7521"/>
            </a:solidFill>
            <a:prstDash val="dot"/>
            <a:round/>
            <a:headEnd len="sm" w="sm" type="none"/>
            <a:tailEnd len="sm" w="sm" type="none"/>
          </a:ln>
        </p:spPr>
      </p:cxnSp>
      <p:sp>
        <p:nvSpPr>
          <p:cNvPr id="116" name="Google Shape;116;p43"/>
          <p:cNvSpPr txBox="1"/>
          <p:nvPr/>
        </p:nvSpPr>
        <p:spPr>
          <a:xfrm>
            <a:off x="3249133" y="1630850"/>
            <a:ext cx="1600200" cy="643800"/>
          </a:xfrm>
          <a:prstGeom prst="rect">
            <a:avLst/>
          </a:prstGeom>
          <a:noFill/>
          <a:ln>
            <a:noFill/>
          </a:ln>
        </p:spPr>
        <p:txBody>
          <a:bodyPr anchorCtr="0" anchor="t" bIns="0" lIns="0" spcFirstLastPara="1" rIns="0" wrap="square" tIns="0">
            <a:noAutofit/>
          </a:bodyPr>
          <a:lstStyle/>
          <a:p>
            <a:pPr indent="-114300" lvl="0" marL="114300" marR="0" rtl="0" algn="l">
              <a:lnSpc>
                <a:spcPct val="100000"/>
              </a:lnSpc>
              <a:spcBef>
                <a:spcPts val="0"/>
              </a:spcBef>
              <a:spcAft>
                <a:spcPts val="0"/>
              </a:spcAft>
              <a:buClr>
                <a:srgbClr val="000000"/>
              </a:buClr>
              <a:buSzPts val="1100"/>
              <a:buFont typeface="Arial"/>
              <a:buNone/>
            </a:pPr>
            <a:r>
              <a:rPr b="0" i="0" lang="en" sz="1100" u="none" cap="none" strike="noStrike">
                <a:solidFill>
                  <a:srgbClr val="EF7521"/>
                </a:solidFill>
                <a:latin typeface="Roboto Medium"/>
                <a:ea typeface="Roboto Medium"/>
                <a:cs typeface="Roboto Medium"/>
                <a:sym typeface="Roboto Medium"/>
              </a:rPr>
              <a:t>&gt; SERVE</a:t>
            </a:r>
            <a:endParaRPr b="0" i="0" sz="1100" u="none" cap="none" strike="noStrike">
              <a:solidFill>
                <a:srgbClr val="EF7521"/>
              </a:solidFill>
              <a:latin typeface="Arial"/>
              <a:ea typeface="Arial"/>
              <a:cs typeface="Arial"/>
              <a:sym typeface="Arial"/>
            </a:endParaRPr>
          </a:p>
          <a:p>
            <a:pPr indent="0" lvl="0" marL="137160" marR="0" rtl="0" algn="l">
              <a:lnSpc>
                <a:spcPct val="100000"/>
              </a:lnSpc>
              <a:spcBef>
                <a:spcPts val="100"/>
              </a:spcBef>
              <a:spcAft>
                <a:spcPts val="500"/>
              </a:spcAft>
              <a:buClr>
                <a:srgbClr val="000000"/>
              </a:buClr>
              <a:buSzPts val="1000"/>
              <a:buFont typeface="Arial"/>
              <a:buNone/>
            </a:pPr>
            <a:r>
              <a:rPr b="0" i="0" lang="en" sz="1000" u="none" cap="none" strike="noStrike">
                <a:solidFill>
                  <a:srgbClr val="000000"/>
                </a:solidFill>
                <a:latin typeface="Roboto"/>
                <a:ea typeface="Roboto"/>
                <a:cs typeface="Roboto"/>
                <a:sym typeface="Roboto"/>
              </a:rPr>
              <a:t>Provide actionable support to local educational agencies</a:t>
            </a:r>
            <a:endParaRPr b="0" i="0" sz="1000" u="none" cap="none" strike="noStrike">
              <a:solidFill>
                <a:srgbClr val="000000"/>
              </a:solidFill>
              <a:latin typeface="Roboto"/>
              <a:ea typeface="Roboto"/>
              <a:cs typeface="Roboto"/>
              <a:sym typeface="Roboto"/>
            </a:endParaRPr>
          </a:p>
        </p:txBody>
      </p:sp>
      <p:sp>
        <p:nvSpPr>
          <p:cNvPr id="117" name="Google Shape;117;p43"/>
          <p:cNvSpPr txBox="1"/>
          <p:nvPr/>
        </p:nvSpPr>
        <p:spPr>
          <a:xfrm>
            <a:off x="5239167" y="1630850"/>
            <a:ext cx="1600200" cy="674700"/>
          </a:xfrm>
          <a:prstGeom prst="rect">
            <a:avLst/>
          </a:prstGeom>
          <a:noFill/>
          <a:ln>
            <a:noFill/>
          </a:ln>
        </p:spPr>
        <p:txBody>
          <a:bodyPr anchorCtr="0" anchor="t" bIns="0" lIns="0" spcFirstLastPara="1" rIns="0" wrap="square" tIns="0">
            <a:spAutoFit/>
          </a:bodyPr>
          <a:lstStyle/>
          <a:p>
            <a:pPr indent="-114300" lvl="0" marL="114300" marR="0" rtl="0" algn="l">
              <a:lnSpc>
                <a:spcPct val="100000"/>
              </a:lnSpc>
              <a:spcBef>
                <a:spcPts val="0"/>
              </a:spcBef>
              <a:spcAft>
                <a:spcPts val="0"/>
              </a:spcAft>
              <a:buClr>
                <a:srgbClr val="000000"/>
              </a:buClr>
              <a:buSzPts val="1300"/>
              <a:buFont typeface="Arial"/>
              <a:buNone/>
            </a:pPr>
            <a:r>
              <a:rPr b="0" i="0" lang="en" sz="1300" u="none" cap="none" strike="noStrike">
                <a:solidFill>
                  <a:srgbClr val="EF7521"/>
                </a:solidFill>
                <a:latin typeface="Roboto Medium"/>
                <a:ea typeface="Roboto Medium"/>
                <a:cs typeface="Roboto Medium"/>
                <a:sym typeface="Roboto Medium"/>
              </a:rPr>
              <a:t>&gt; </a:t>
            </a:r>
            <a:r>
              <a:rPr b="0" i="0" lang="en" sz="1100" u="none" cap="none" strike="noStrike">
                <a:solidFill>
                  <a:srgbClr val="EF7521"/>
                </a:solidFill>
                <a:latin typeface="Roboto Medium"/>
                <a:ea typeface="Roboto Medium"/>
                <a:cs typeface="Roboto Medium"/>
                <a:sym typeface="Roboto Medium"/>
              </a:rPr>
              <a:t>GUIDE</a:t>
            </a:r>
            <a:endParaRPr b="1" i="0" sz="1400" u="none" cap="none" strike="noStrike">
              <a:solidFill>
                <a:srgbClr val="EF7521"/>
              </a:solidFill>
              <a:latin typeface="Arial"/>
              <a:ea typeface="Arial"/>
              <a:cs typeface="Arial"/>
              <a:sym typeface="Arial"/>
            </a:endParaRPr>
          </a:p>
          <a:p>
            <a:pPr indent="0" lvl="0" marL="137160" marR="0" rtl="0" algn="l">
              <a:lnSpc>
                <a:spcPct val="100000"/>
              </a:lnSpc>
              <a:spcBef>
                <a:spcPts val="100"/>
              </a:spcBef>
              <a:spcAft>
                <a:spcPts val="300"/>
              </a:spcAft>
              <a:buClr>
                <a:srgbClr val="000000"/>
              </a:buClr>
              <a:buSzPts val="1000"/>
              <a:buFont typeface="Arial"/>
              <a:buNone/>
            </a:pPr>
            <a:r>
              <a:rPr b="0" i="0" lang="en" sz="1000" u="none" cap="none" strike="noStrike">
                <a:solidFill>
                  <a:srgbClr val="000000"/>
                </a:solidFill>
                <a:latin typeface="Roboto"/>
                <a:ea typeface="Roboto"/>
                <a:cs typeface="Roboto"/>
                <a:sym typeface="Roboto"/>
              </a:rPr>
              <a:t>Implement policy and enact legislation in an effective way </a:t>
            </a:r>
            <a:endParaRPr b="0" i="0" sz="1000" u="none" cap="none" strike="noStrike">
              <a:solidFill>
                <a:srgbClr val="000000"/>
              </a:solidFill>
              <a:latin typeface="Roboto"/>
              <a:ea typeface="Roboto"/>
              <a:cs typeface="Roboto"/>
              <a:sym typeface="Roboto"/>
            </a:endParaRPr>
          </a:p>
        </p:txBody>
      </p:sp>
      <p:sp>
        <p:nvSpPr>
          <p:cNvPr id="118" name="Google Shape;118;p43"/>
          <p:cNvSpPr txBox="1"/>
          <p:nvPr/>
        </p:nvSpPr>
        <p:spPr>
          <a:xfrm>
            <a:off x="7229200" y="1630850"/>
            <a:ext cx="1600200" cy="643800"/>
          </a:xfrm>
          <a:prstGeom prst="rect">
            <a:avLst/>
          </a:prstGeom>
          <a:noFill/>
          <a:ln>
            <a:noFill/>
          </a:ln>
        </p:spPr>
        <p:txBody>
          <a:bodyPr anchorCtr="0" anchor="t" bIns="0" lIns="0" spcFirstLastPara="1" rIns="0" wrap="square" tIns="0">
            <a:spAutoFit/>
          </a:bodyPr>
          <a:lstStyle/>
          <a:p>
            <a:pPr indent="-114300" lvl="0" marL="114300" marR="0" rtl="0" algn="l">
              <a:lnSpc>
                <a:spcPct val="100000"/>
              </a:lnSpc>
              <a:spcBef>
                <a:spcPts val="0"/>
              </a:spcBef>
              <a:spcAft>
                <a:spcPts val="0"/>
              </a:spcAft>
              <a:buClr>
                <a:srgbClr val="000000"/>
              </a:buClr>
              <a:buSzPts val="1100"/>
              <a:buFont typeface="Arial"/>
              <a:buNone/>
            </a:pPr>
            <a:r>
              <a:rPr b="0" i="0" lang="en" sz="1100" u="none" cap="none" strike="noStrike">
                <a:solidFill>
                  <a:srgbClr val="EF7521"/>
                </a:solidFill>
                <a:latin typeface="Roboto Medium"/>
                <a:ea typeface="Roboto Medium"/>
                <a:cs typeface="Roboto Medium"/>
                <a:sym typeface="Roboto Medium"/>
              </a:rPr>
              <a:t>&gt; ELEVATE</a:t>
            </a:r>
            <a:endParaRPr b="1" i="0" sz="1400" u="none" cap="none" strike="noStrike">
              <a:solidFill>
                <a:srgbClr val="EF7521"/>
              </a:solidFill>
              <a:latin typeface="Arial"/>
              <a:ea typeface="Arial"/>
              <a:cs typeface="Arial"/>
              <a:sym typeface="Arial"/>
            </a:endParaRPr>
          </a:p>
          <a:p>
            <a:pPr indent="0" lvl="0" marL="137160" marR="0" rtl="0" algn="l">
              <a:lnSpc>
                <a:spcPct val="100000"/>
              </a:lnSpc>
              <a:spcBef>
                <a:spcPts val="100"/>
              </a:spcBef>
              <a:spcAft>
                <a:spcPts val="300"/>
              </a:spcAft>
              <a:buClr>
                <a:srgbClr val="000000"/>
              </a:buClr>
              <a:buSzPts val="1000"/>
              <a:buFont typeface="Arial"/>
              <a:buNone/>
            </a:pPr>
            <a:r>
              <a:rPr b="0" i="0" lang="en" sz="1000" u="none" cap="none" strike="noStrike">
                <a:solidFill>
                  <a:srgbClr val="000000"/>
                </a:solidFill>
                <a:latin typeface="Roboto"/>
                <a:ea typeface="Roboto"/>
                <a:cs typeface="Roboto"/>
                <a:sym typeface="Roboto"/>
              </a:rPr>
              <a:t>Share the experiences of local educational agencies and students</a:t>
            </a:r>
            <a:endParaRPr b="0" i="0" sz="1000" u="none" cap="none" strike="noStrike">
              <a:solidFill>
                <a:srgbClr val="000000"/>
              </a:solidFill>
              <a:latin typeface="Roboto"/>
              <a:ea typeface="Roboto"/>
              <a:cs typeface="Roboto"/>
              <a:sym typeface="Roboto"/>
            </a:endParaRPr>
          </a:p>
        </p:txBody>
      </p:sp>
      <p:sp>
        <p:nvSpPr>
          <p:cNvPr id="119" name="Google Shape;119;p43"/>
          <p:cNvSpPr txBox="1"/>
          <p:nvPr/>
        </p:nvSpPr>
        <p:spPr>
          <a:xfrm>
            <a:off x="311700" y="1368825"/>
            <a:ext cx="2547600" cy="733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1" i="0" lang="en" sz="1600" u="none" cap="none" strike="noStrike">
                <a:solidFill>
                  <a:srgbClr val="EF7521"/>
                </a:solidFill>
                <a:latin typeface="Roboto"/>
                <a:ea typeface="Roboto"/>
                <a:cs typeface="Roboto"/>
                <a:sym typeface="Roboto"/>
              </a:rPr>
              <a:t>Our Role</a:t>
            </a:r>
            <a:endParaRPr b="1" i="0" sz="1600" u="none" cap="none" strike="noStrike">
              <a:solidFill>
                <a:srgbClr val="EF7521"/>
              </a:solidFill>
              <a:latin typeface="Roboto"/>
              <a:ea typeface="Roboto"/>
              <a:cs typeface="Roboto"/>
              <a:sym typeface="Roboto"/>
            </a:endParaRPr>
          </a:p>
          <a:p>
            <a:pPr indent="0" lvl="0" marL="0" marR="0" rtl="0" algn="l">
              <a:lnSpc>
                <a:spcPct val="100000"/>
              </a:lnSpc>
              <a:spcBef>
                <a:spcPts val="200"/>
              </a:spcBef>
              <a:spcAft>
                <a:spcPts val="0"/>
              </a:spcAft>
              <a:buClr>
                <a:srgbClr val="000000"/>
              </a:buClr>
              <a:buSzPts val="1000"/>
              <a:buFont typeface="Arial"/>
              <a:buNone/>
            </a:pPr>
            <a:r>
              <a:rPr b="0" i="0" lang="en" sz="1000" u="none" cap="none" strike="noStrike">
                <a:solidFill>
                  <a:srgbClr val="000000"/>
                </a:solidFill>
                <a:latin typeface="Roboto"/>
                <a:ea typeface="Roboto"/>
                <a:cs typeface="Roboto"/>
                <a:sym typeface="Roboto"/>
              </a:rPr>
              <a:t>To improve student outcomes and ensure students and families across Colorado have access to high-quality schools, we will: </a:t>
            </a:r>
            <a:endParaRPr b="0" i="0" sz="1000" u="none" cap="none" strike="noStrike">
              <a:solidFill>
                <a:srgbClr val="000000"/>
              </a:solidFill>
              <a:latin typeface="Roboto"/>
              <a:ea typeface="Roboto"/>
              <a:cs typeface="Roboto"/>
              <a:sym typeface="Roboto"/>
            </a:endParaRPr>
          </a:p>
        </p:txBody>
      </p:sp>
      <p:sp>
        <p:nvSpPr>
          <p:cNvPr id="120" name="Google Shape;120;p43"/>
          <p:cNvSpPr txBox="1"/>
          <p:nvPr/>
        </p:nvSpPr>
        <p:spPr>
          <a:xfrm>
            <a:off x="311700" y="2586100"/>
            <a:ext cx="8427300" cy="299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800"/>
              </a:spcAft>
              <a:buClr>
                <a:srgbClr val="000000"/>
              </a:buClr>
              <a:buSzPts val="1600"/>
              <a:buFont typeface="Arial"/>
              <a:buNone/>
            </a:pPr>
            <a:r>
              <a:rPr b="1" i="0" lang="en" sz="1600" u="none" cap="none" strike="noStrike">
                <a:solidFill>
                  <a:srgbClr val="EF7521"/>
                </a:solidFill>
                <a:latin typeface="Roboto"/>
                <a:ea typeface="Roboto"/>
                <a:cs typeface="Roboto"/>
                <a:sym typeface="Roboto"/>
              </a:rPr>
              <a:t>Our Core Values:    </a:t>
            </a:r>
            <a:r>
              <a:rPr b="0" i="0" lang="en" sz="1300" u="none" cap="none" strike="noStrike">
                <a:solidFill>
                  <a:schemeClr val="dk1"/>
                </a:solidFill>
                <a:latin typeface="Arial"/>
                <a:ea typeface="Arial"/>
                <a:cs typeface="Arial"/>
                <a:sym typeface="Arial"/>
              </a:rPr>
              <a:t>INTEGRITY  |  EQUITY  |  ACCOUNTABILITY  |  TRUST  |  SERVICE</a:t>
            </a:r>
            <a:endParaRPr b="0" i="0" sz="1300" u="none" cap="none" strike="noStrike">
              <a:solidFill>
                <a:schemeClr val="dk1"/>
              </a:solidFill>
              <a:latin typeface="Arial"/>
              <a:ea typeface="Arial"/>
              <a:cs typeface="Arial"/>
              <a:sym typeface="Arial"/>
            </a:endParaRPr>
          </a:p>
        </p:txBody>
      </p:sp>
      <p:cxnSp>
        <p:nvCxnSpPr>
          <p:cNvPr descr="&quot;&quot;" id="121" name="Google Shape;121;p43"/>
          <p:cNvCxnSpPr/>
          <p:nvPr/>
        </p:nvCxnSpPr>
        <p:spPr>
          <a:xfrm>
            <a:off x="3130417" y="1632525"/>
            <a:ext cx="0" cy="674700"/>
          </a:xfrm>
          <a:prstGeom prst="straightConnector1">
            <a:avLst/>
          </a:prstGeom>
          <a:noFill/>
          <a:ln cap="flat" cmpd="sng" w="9525">
            <a:solidFill>
              <a:srgbClr val="EF7521"/>
            </a:solidFill>
            <a:prstDash val="dot"/>
            <a:round/>
            <a:headEnd len="sm" w="sm" type="none"/>
            <a:tailEnd len="sm" w="sm" type="none"/>
          </a:ln>
        </p:spPr>
      </p:cxnSp>
      <p:grpSp>
        <p:nvGrpSpPr>
          <p:cNvPr id="122" name="Google Shape;122;p43"/>
          <p:cNvGrpSpPr/>
          <p:nvPr/>
        </p:nvGrpSpPr>
        <p:grpSpPr>
          <a:xfrm>
            <a:off x="311700" y="3548650"/>
            <a:ext cx="8363900" cy="646200"/>
            <a:chOff x="375100" y="3396250"/>
            <a:chExt cx="8363900" cy="646200"/>
          </a:xfrm>
        </p:grpSpPr>
        <p:sp>
          <p:nvSpPr>
            <p:cNvPr id="123" name="Google Shape;123;p43"/>
            <p:cNvSpPr/>
            <p:nvPr/>
          </p:nvSpPr>
          <p:spPr>
            <a:xfrm rot="5400000">
              <a:off x="7124400" y="2427850"/>
              <a:ext cx="646200" cy="2583000"/>
            </a:xfrm>
            <a:prstGeom prst="round2SameRect">
              <a:avLst>
                <a:gd fmla="val 50000" name="adj1"/>
                <a:gd fmla="val 0" name="adj2"/>
              </a:avLst>
            </a:prstGeom>
            <a:gradFill>
              <a:gsLst>
                <a:gs pos="0">
                  <a:srgbClr val="FFAB40"/>
                </a:gs>
                <a:gs pos="33000">
                  <a:srgbClr val="F79031"/>
                </a:gs>
                <a:gs pos="100000">
                  <a:srgbClr val="EF7521"/>
                </a:gs>
              </a:gsLst>
              <a:lin ang="10800025" scaled="0"/>
            </a:gra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43"/>
            <p:cNvSpPr/>
            <p:nvPr/>
          </p:nvSpPr>
          <p:spPr>
            <a:xfrm rot="5400000">
              <a:off x="5197433" y="2427850"/>
              <a:ext cx="646200" cy="2583000"/>
            </a:xfrm>
            <a:prstGeom prst="round2SameRect">
              <a:avLst>
                <a:gd fmla="val 50000" name="adj1"/>
                <a:gd fmla="val 0" name="adj2"/>
              </a:avLst>
            </a:prstGeom>
            <a:gradFill>
              <a:gsLst>
                <a:gs pos="0">
                  <a:srgbClr val="FFAB40"/>
                </a:gs>
                <a:gs pos="33000">
                  <a:srgbClr val="F79031"/>
                </a:gs>
                <a:gs pos="100000">
                  <a:srgbClr val="EF7521"/>
                </a:gs>
              </a:gsLst>
              <a:lin ang="10800025" scaled="0"/>
            </a:gra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43"/>
            <p:cNvSpPr/>
            <p:nvPr/>
          </p:nvSpPr>
          <p:spPr>
            <a:xfrm rot="5400000">
              <a:off x="3270467" y="2427850"/>
              <a:ext cx="646200" cy="2583000"/>
            </a:xfrm>
            <a:prstGeom prst="round2SameRect">
              <a:avLst>
                <a:gd fmla="val 50000" name="adj1"/>
                <a:gd fmla="val 0" name="adj2"/>
              </a:avLst>
            </a:prstGeom>
            <a:gradFill>
              <a:gsLst>
                <a:gs pos="0">
                  <a:srgbClr val="FFAB40"/>
                </a:gs>
                <a:gs pos="33000">
                  <a:srgbClr val="F79031"/>
                </a:gs>
                <a:gs pos="100000">
                  <a:srgbClr val="EF7521"/>
                </a:gs>
              </a:gsLst>
              <a:lin ang="10800025" scaled="0"/>
            </a:gra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43"/>
            <p:cNvSpPr/>
            <p:nvPr/>
          </p:nvSpPr>
          <p:spPr>
            <a:xfrm rot="5400000">
              <a:off x="1343500" y="2427850"/>
              <a:ext cx="646200" cy="2583000"/>
            </a:xfrm>
            <a:prstGeom prst="round2SameRect">
              <a:avLst>
                <a:gd fmla="val 50000" name="adj1"/>
                <a:gd fmla="val 0" name="adj2"/>
              </a:avLst>
            </a:prstGeom>
            <a:gradFill>
              <a:gsLst>
                <a:gs pos="0">
                  <a:srgbClr val="FFAB40"/>
                </a:gs>
                <a:gs pos="33000">
                  <a:srgbClr val="F79031"/>
                </a:gs>
                <a:gs pos="100000">
                  <a:srgbClr val="EF7521"/>
                </a:gs>
              </a:gsLst>
              <a:lin ang="10800025" scaled="0"/>
            </a:gra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43"/>
            <p:cNvSpPr txBox="1"/>
            <p:nvPr/>
          </p:nvSpPr>
          <p:spPr>
            <a:xfrm>
              <a:off x="959725" y="3534700"/>
              <a:ext cx="18015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Roboto"/>
                  <a:ea typeface="Roboto"/>
                  <a:cs typeface="Roboto"/>
                  <a:sym typeface="Roboto"/>
                </a:rPr>
                <a:t>Increase Student</a:t>
              </a:r>
              <a:br>
                <a:rPr b="1" i="0" lang="en" sz="1200" u="none" cap="none" strike="noStrike">
                  <a:solidFill>
                    <a:srgbClr val="FFFFFF"/>
                  </a:solidFill>
                  <a:latin typeface="Roboto"/>
                  <a:ea typeface="Roboto"/>
                  <a:cs typeface="Roboto"/>
                  <a:sym typeface="Roboto"/>
                </a:rPr>
              </a:br>
              <a:r>
                <a:rPr b="1" i="0" lang="en" sz="1200" u="none" cap="none" strike="noStrike">
                  <a:solidFill>
                    <a:srgbClr val="FFFFFF"/>
                  </a:solidFill>
                  <a:latin typeface="Roboto"/>
                  <a:ea typeface="Roboto"/>
                  <a:cs typeface="Roboto"/>
                  <a:sym typeface="Roboto"/>
                </a:rPr>
                <a:t>Engagement</a:t>
              </a:r>
              <a:endParaRPr b="1" i="0" sz="1200" u="none" cap="none" strike="noStrike">
                <a:solidFill>
                  <a:srgbClr val="FFFFFF"/>
                </a:solidFill>
                <a:latin typeface="Roboto"/>
                <a:ea typeface="Roboto"/>
                <a:cs typeface="Roboto"/>
                <a:sym typeface="Roboto"/>
              </a:endParaRPr>
            </a:p>
          </p:txBody>
        </p:sp>
        <p:sp>
          <p:nvSpPr>
            <p:cNvPr id="128" name="Google Shape;128;p43"/>
            <p:cNvSpPr txBox="1"/>
            <p:nvPr/>
          </p:nvSpPr>
          <p:spPr>
            <a:xfrm>
              <a:off x="3118651" y="3529988"/>
              <a:ext cx="14046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1100"/>
                <a:buFont typeface="Arial"/>
                <a:buNone/>
              </a:pPr>
              <a:r>
                <a:rPr b="1" i="0" lang="en" sz="1200" u="none" cap="none" strike="noStrike">
                  <a:solidFill>
                    <a:schemeClr val="lt1"/>
                  </a:solidFill>
                  <a:latin typeface="Roboto"/>
                  <a:ea typeface="Roboto"/>
                  <a:cs typeface="Roboto"/>
                  <a:sym typeface="Roboto"/>
                </a:rPr>
                <a:t>Accelerate Student Outcomes</a:t>
              </a:r>
              <a:endParaRPr b="1" i="0" sz="1200" u="none" cap="none" strike="noStrike">
                <a:solidFill>
                  <a:srgbClr val="FFFFFF"/>
                </a:solidFill>
                <a:latin typeface="Roboto"/>
                <a:ea typeface="Roboto"/>
                <a:cs typeface="Roboto"/>
                <a:sym typeface="Roboto"/>
              </a:endParaRPr>
            </a:p>
          </p:txBody>
        </p:sp>
        <p:sp>
          <p:nvSpPr>
            <p:cNvPr id="129" name="Google Shape;129;p43"/>
            <p:cNvSpPr txBox="1"/>
            <p:nvPr/>
          </p:nvSpPr>
          <p:spPr>
            <a:xfrm>
              <a:off x="7024201" y="3534688"/>
              <a:ext cx="14046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Roboto"/>
                  <a:ea typeface="Roboto"/>
                  <a:cs typeface="Roboto"/>
                  <a:sym typeface="Roboto"/>
                </a:rPr>
                <a:t>Provide Operational Excellence</a:t>
              </a:r>
              <a:endParaRPr b="1" i="0" sz="1200" u="none" cap="none" strike="noStrike">
                <a:solidFill>
                  <a:srgbClr val="FFFFFF"/>
                </a:solidFill>
                <a:latin typeface="Roboto"/>
                <a:ea typeface="Roboto"/>
                <a:cs typeface="Roboto"/>
                <a:sym typeface="Roboto"/>
              </a:endParaRPr>
            </a:p>
          </p:txBody>
        </p:sp>
        <p:sp>
          <p:nvSpPr>
            <p:cNvPr id="130" name="Google Shape;130;p43"/>
            <p:cNvSpPr txBox="1"/>
            <p:nvPr/>
          </p:nvSpPr>
          <p:spPr>
            <a:xfrm>
              <a:off x="5071413" y="3534688"/>
              <a:ext cx="14046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Roboto"/>
                  <a:ea typeface="Roboto"/>
                  <a:cs typeface="Roboto"/>
                  <a:sym typeface="Roboto"/>
                </a:rPr>
                <a:t>Strengthen the Educator Workforce</a:t>
              </a:r>
              <a:endParaRPr b="1" i="0" sz="1200" u="none" cap="none" strike="noStrike">
                <a:solidFill>
                  <a:srgbClr val="FFFFFF"/>
                </a:solidFill>
                <a:latin typeface="Roboto"/>
                <a:ea typeface="Roboto"/>
                <a:cs typeface="Roboto"/>
                <a:sym typeface="Roboto"/>
              </a:endParaRPr>
            </a:p>
          </p:txBody>
        </p:sp>
      </p:grpSp>
      <p:cxnSp>
        <p:nvCxnSpPr>
          <p:cNvPr descr="&quot;&quot;" id="131" name="Google Shape;131;p43"/>
          <p:cNvCxnSpPr/>
          <p:nvPr/>
        </p:nvCxnSpPr>
        <p:spPr>
          <a:xfrm>
            <a:off x="5120450" y="1632525"/>
            <a:ext cx="0" cy="674700"/>
          </a:xfrm>
          <a:prstGeom prst="straightConnector1">
            <a:avLst/>
          </a:prstGeom>
          <a:noFill/>
          <a:ln cap="flat" cmpd="sng" w="9525">
            <a:solidFill>
              <a:srgbClr val="EF7521"/>
            </a:solidFill>
            <a:prstDash val="dot"/>
            <a:round/>
            <a:headEnd len="sm" w="sm" type="none"/>
            <a:tailEnd len="sm" w="sm" type="none"/>
          </a:ln>
        </p:spPr>
      </p:cxnSp>
      <p:cxnSp>
        <p:nvCxnSpPr>
          <p:cNvPr descr="&quot;&quot;" id="132" name="Google Shape;132;p43"/>
          <p:cNvCxnSpPr/>
          <p:nvPr/>
        </p:nvCxnSpPr>
        <p:spPr>
          <a:xfrm>
            <a:off x="7110483" y="1632525"/>
            <a:ext cx="0" cy="674700"/>
          </a:xfrm>
          <a:prstGeom prst="straightConnector1">
            <a:avLst/>
          </a:prstGeom>
          <a:noFill/>
          <a:ln cap="flat" cmpd="sng" w="9525">
            <a:solidFill>
              <a:srgbClr val="EF7521"/>
            </a:solidFill>
            <a:prstDash val="dot"/>
            <a:round/>
            <a:headEnd len="sm" w="sm" type="none"/>
            <a:tailEnd len="sm" w="sm" type="none"/>
          </a:ln>
        </p:spPr>
      </p:cxnSp>
      <p:cxnSp>
        <p:nvCxnSpPr>
          <p:cNvPr id="133" name="Google Shape;133;p43"/>
          <p:cNvCxnSpPr/>
          <p:nvPr/>
        </p:nvCxnSpPr>
        <p:spPr>
          <a:xfrm>
            <a:off x="-160100" y="2409466"/>
            <a:ext cx="9030600" cy="0"/>
          </a:xfrm>
          <a:prstGeom prst="straightConnector1">
            <a:avLst/>
          </a:prstGeom>
          <a:noFill/>
          <a:ln cap="flat" cmpd="sng" w="9525">
            <a:solidFill>
              <a:srgbClr val="EF7521"/>
            </a:solidFill>
            <a:prstDash val="dot"/>
            <a:round/>
            <a:headEnd len="sm" w="sm" type="none"/>
            <a:tailEnd len="sm" w="sm" type="none"/>
          </a:ln>
        </p:spPr>
      </p:cxnSp>
      <p:cxnSp>
        <p:nvCxnSpPr>
          <p:cNvPr id="134" name="Google Shape;134;p43"/>
          <p:cNvCxnSpPr/>
          <p:nvPr/>
        </p:nvCxnSpPr>
        <p:spPr>
          <a:xfrm>
            <a:off x="-160100" y="3016625"/>
            <a:ext cx="9030600" cy="0"/>
          </a:xfrm>
          <a:prstGeom prst="straightConnector1">
            <a:avLst/>
          </a:prstGeom>
          <a:noFill/>
          <a:ln cap="flat" cmpd="sng" w="9525">
            <a:solidFill>
              <a:srgbClr val="EF7521"/>
            </a:solidFill>
            <a:prstDash val="dot"/>
            <a:round/>
            <a:headEnd len="sm" w="sm" type="none"/>
            <a:tailEnd len="sm" w="sm" type="none"/>
          </a:ln>
        </p:spPr>
      </p:cxnSp>
      <p:sp>
        <p:nvSpPr>
          <p:cNvPr id="135" name="Google Shape;135;p43"/>
          <p:cNvSpPr txBox="1"/>
          <p:nvPr/>
        </p:nvSpPr>
        <p:spPr>
          <a:xfrm>
            <a:off x="311700" y="3219775"/>
            <a:ext cx="1600200" cy="299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800"/>
              </a:spcAft>
              <a:buClr>
                <a:srgbClr val="000000"/>
              </a:buClr>
              <a:buSzPts val="1600"/>
              <a:buFont typeface="Arial"/>
              <a:buNone/>
            </a:pPr>
            <a:r>
              <a:rPr b="1" i="0" lang="en" sz="1600" u="none" cap="none" strike="noStrike">
                <a:solidFill>
                  <a:srgbClr val="EF7521"/>
                </a:solidFill>
                <a:latin typeface="Roboto"/>
                <a:ea typeface="Roboto"/>
                <a:cs typeface="Roboto"/>
                <a:sym typeface="Roboto"/>
              </a:rPr>
              <a:t>Our Priorities:</a:t>
            </a:r>
            <a:endParaRPr b="0" i="0" sz="1300" u="none" cap="none" strike="noStrike">
              <a:solidFill>
                <a:schemeClr val="dk1"/>
              </a:solidFill>
              <a:latin typeface="Arial"/>
              <a:ea typeface="Arial"/>
              <a:cs typeface="Arial"/>
              <a:sym typeface="Arial"/>
            </a:endParaRPr>
          </a:p>
        </p:txBody>
      </p:sp>
      <p:sp>
        <p:nvSpPr>
          <p:cNvPr id="136" name="Google Shape;136;p43"/>
          <p:cNvSpPr txBox="1"/>
          <p:nvPr/>
        </p:nvSpPr>
        <p:spPr>
          <a:xfrm>
            <a:off x="311700" y="171000"/>
            <a:ext cx="5556600" cy="265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200"/>
              </a:spcAft>
              <a:buClr>
                <a:srgbClr val="000000"/>
              </a:buClr>
              <a:buSzPts val="2000"/>
              <a:buFont typeface="Arial"/>
              <a:buNone/>
            </a:pPr>
            <a:r>
              <a:rPr b="1" i="0" lang="en" sz="2000" u="none" cap="none" strike="noStrike">
                <a:solidFill>
                  <a:schemeClr val="dk1"/>
                </a:solidFill>
                <a:latin typeface="Roboto"/>
                <a:ea typeface="Roboto"/>
                <a:cs typeface="Roboto"/>
                <a:sym typeface="Roboto"/>
              </a:rPr>
              <a:t>Theory of Change</a:t>
            </a:r>
            <a:endParaRPr b="1" i="0" sz="2000" u="none" cap="none" strike="noStrike">
              <a:solidFill>
                <a:schemeClr val="dk1"/>
              </a:solidFill>
              <a:latin typeface="Roboto"/>
              <a:ea typeface="Roboto"/>
              <a:cs typeface="Roboto"/>
              <a:sym typeface="Roboto"/>
            </a:endParaRPr>
          </a:p>
        </p:txBody>
      </p:sp>
      <p:cxnSp>
        <p:nvCxnSpPr>
          <p:cNvPr descr="&quot;&quot;" id="137" name="Google Shape;137;p43"/>
          <p:cNvCxnSpPr/>
          <p:nvPr/>
        </p:nvCxnSpPr>
        <p:spPr>
          <a:xfrm>
            <a:off x="-160100" y="588900"/>
            <a:ext cx="8989500" cy="0"/>
          </a:xfrm>
          <a:prstGeom prst="straightConnector1">
            <a:avLst/>
          </a:prstGeom>
          <a:noFill/>
          <a:ln cap="flat" cmpd="sng" w="9525">
            <a:solidFill>
              <a:srgbClr val="EF7521"/>
            </a:solidFill>
            <a:prstDash val="dot"/>
            <a:round/>
            <a:headEnd len="sm" w="sm" type="none"/>
            <a:tailEnd len="sm" w="sm" type="none"/>
          </a:ln>
        </p:spPr>
      </p:cxnSp>
      <p:sp>
        <p:nvSpPr>
          <p:cNvPr id="138" name="Google Shape;138;p43"/>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139" name="Google Shape;139;p43"/>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Orange - 01" type="tx">
  <p:cSld name="TITLE_AND_BODY">
    <p:spTree>
      <p:nvGrpSpPr>
        <p:cNvPr id="140" name="Shape 140"/>
        <p:cNvGrpSpPr/>
        <p:nvPr/>
      </p:nvGrpSpPr>
      <p:grpSpPr>
        <a:xfrm>
          <a:off x="0" y="0"/>
          <a:ext cx="0" cy="0"/>
          <a:chOff x="0" y="0"/>
          <a:chExt cx="0" cy="0"/>
        </a:xfrm>
      </p:grpSpPr>
      <p:pic>
        <p:nvPicPr>
          <p:cNvPr descr="Photo of elementary students and teacher" id="141" name="Google Shape;141;p44"/>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142" name="Google Shape;142;p44"/>
          <p:cNvSpPr txBox="1"/>
          <p:nvPr>
            <p:ph type="title"/>
          </p:nvPr>
        </p:nvSpPr>
        <p:spPr>
          <a:xfrm>
            <a:off x="0" y="3361600"/>
            <a:ext cx="9144000" cy="666600"/>
          </a:xfrm>
          <a:prstGeom prst="rect">
            <a:avLst/>
          </a:prstGeom>
          <a:solidFill>
            <a:srgbClr val="EF7521"/>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43" name="Google Shape;143;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44" name="Google Shape;144;p44"/>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145" name="Google Shape;145;p44"/>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Orange - 02">
  <p:cSld name="TITLE_AND_BODY_1">
    <p:spTree>
      <p:nvGrpSpPr>
        <p:cNvPr id="146" name="Shape 146"/>
        <p:cNvGrpSpPr/>
        <p:nvPr/>
      </p:nvGrpSpPr>
      <p:grpSpPr>
        <a:xfrm>
          <a:off x="0" y="0"/>
          <a:ext cx="0" cy="0"/>
          <a:chOff x="0" y="0"/>
          <a:chExt cx="0" cy="0"/>
        </a:xfrm>
      </p:grpSpPr>
      <p:pic>
        <p:nvPicPr>
          <p:cNvPr descr="Photo of elementary student" id="147" name="Google Shape;147;p45"/>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148" name="Google Shape;148;p45"/>
          <p:cNvSpPr txBox="1"/>
          <p:nvPr>
            <p:ph type="title"/>
          </p:nvPr>
        </p:nvSpPr>
        <p:spPr>
          <a:xfrm>
            <a:off x="0" y="3361600"/>
            <a:ext cx="9144000" cy="666600"/>
          </a:xfrm>
          <a:prstGeom prst="rect">
            <a:avLst/>
          </a:prstGeom>
          <a:solidFill>
            <a:srgbClr val="EF7521"/>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49" name="Google Shape;149;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50" name="Google Shape;150;p45"/>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151" name="Google Shape;151;p45"/>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Orange - 03">
  <p:cSld name="TITLE_AND_BODY_1_1">
    <p:spTree>
      <p:nvGrpSpPr>
        <p:cNvPr id="152" name="Shape 152"/>
        <p:cNvGrpSpPr/>
        <p:nvPr/>
      </p:nvGrpSpPr>
      <p:grpSpPr>
        <a:xfrm>
          <a:off x="0" y="0"/>
          <a:ext cx="0" cy="0"/>
          <a:chOff x="0" y="0"/>
          <a:chExt cx="0" cy="0"/>
        </a:xfrm>
      </p:grpSpPr>
      <p:pic>
        <p:nvPicPr>
          <p:cNvPr descr="Photo of elementary students" id="153" name="Google Shape;153;p46"/>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154" name="Google Shape;154;p46"/>
          <p:cNvSpPr txBox="1"/>
          <p:nvPr>
            <p:ph type="title"/>
          </p:nvPr>
        </p:nvSpPr>
        <p:spPr>
          <a:xfrm>
            <a:off x="0" y="3361600"/>
            <a:ext cx="9144000" cy="666600"/>
          </a:xfrm>
          <a:prstGeom prst="rect">
            <a:avLst/>
          </a:prstGeom>
          <a:solidFill>
            <a:srgbClr val="EF7521"/>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55" name="Google Shape;155;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CDE logo" id="156" name="Google Shape;156;p46"/>
          <p:cNvPicPr preferRelativeResize="0"/>
          <p:nvPr/>
        </p:nvPicPr>
        <p:blipFill rotWithShape="1">
          <a:blip r:embed="rId3">
            <a:alphaModFix/>
          </a:blip>
          <a:srcRect b="0" l="0" r="0" t="0"/>
          <a:stretch/>
        </p:blipFill>
        <p:spPr>
          <a:xfrm>
            <a:off x="8002150" y="4594525"/>
            <a:ext cx="924425" cy="403399"/>
          </a:xfrm>
          <a:prstGeom prst="rect">
            <a:avLst/>
          </a:prstGeom>
          <a:noFill/>
          <a:ln>
            <a:noFill/>
          </a:ln>
        </p:spPr>
      </p:pic>
      <p:sp>
        <p:nvSpPr>
          <p:cNvPr id="157" name="Google Shape;157;p46"/>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Orange - 04">
  <p:cSld name="TITLE_AND_BODY_1_1_1">
    <p:spTree>
      <p:nvGrpSpPr>
        <p:cNvPr id="158" name="Shape 158"/>
        <p:cNvGrpSpPr/>
        <p:nvPr/>
      </p:nvGrpSpPr>
      <p:grpSpPr>
        <a:xfrm>
          <a:off x="0" y="0"/>
          <a:ext cx="0" cy="0"/>
          <a:chOff x="0" y="0"/>
          <a:chExt cx="0" cy="0"/>
        </a:xfrm>
      </p:grpSpPr>
      <p:pic>
        <p:nvPicPr>
          <p:cNvPr descr="Photo of elementary student" id="159" name="Google Shape;159;p47"/>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160" name="Google Shape;160;p47"/>
          <p:cNvSpPr txBox="1"/>
          <p:nvPr>
            <p:ph type="title"/>
          </p:nvPr>
        </p:nvSpPr>
        <p:spPr>
          <a:xfrm>
            <a:off x="0" y="3361600"/>
            <a:ext cx="9144000" cy="666600"/>
          </a:xfrm>
          <a:prstGeom prst="rect">
            <a:avLst/>
          </a:prstGeom>
          <a:solidFill>
            <a:srgbClr val="EF7521"/>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61" name="Google Shape;161;p47"/>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chemeClr val="dk1"/>
                </a:solidFill>
                <a:latin typeface="Arial"/>
                <a:ea typeface="Arial"/>
                <a:cs typeface="Arial"/>
                <a:sym typeface="Arial"/>
              </a:rPr>
              <a:t> </a:t>
            </a:r>
            <a:fld id="{00000000-1234-1234-1234-123412341234}" type="slidenum">
              <a:rPr b="0" i="0" lang="en"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pic>
        <p:nvPicPr>
          <p:cNvPr descr="CDE logo" id="162" name="Google Shape;162;p47"/>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Orange - 05">
  <p:cSld name="TITLE_AND_BODY_1_1_1_1">
    <p:spTree>
      <p:nvGrpSpPr>
        <p:cNvPr id="163" name="Shape 163"/>
        <p:cNvGrpSpPr/>
        <p:nvPr/>
      </p:nvGrpSpPr>
      <p:grpSpPr>
        <a:xfrm>
          <a:off x="0" y="0"/>
          <a:ext cx="0" cy="0"/>
          <a:chOff x="0" y="0"/>
          <a:chExt cx="0" cy="0"/>
        </a:xfrm>
      </p:grpSpPr>
      <p:pic>
        <p:nvPicPr>
          <p:cNvPr descr="Photo of elementary students" id="164" name="Google Shape;164;p48"/>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165" name="Google Shape;165;p48"/>
          <p:cNvSpPr txBox="1"/>
          <p:nvPr>
            <p:ph type="title"/>
          </p:nvPr>
        </p:nvSpPr>
        <p:spPr>
          <a:xfrm>
            <a:off x="0" y="3361600"/>
            <a:ext cx="9144000" cy="666600"/>
          </a:xfrm>
          <a:prstGeom prst="rect">
            <a:avLst/>
          </a:prstGeom>
          <a:solidFill>
            <a:srgbClr val="EF7521"/>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66" name="Google Shape;166;p48"/>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chemeClr val="dk1"/>
                </a:solidFill>
                <a:latin typeface="Arial"/>
                <a:ea typeface="Arial"/>
                <a:cs typeface="Arial"/>
                <a:sym typeface="Arial"/>
              </a:rPr>
              <a:t> </a:t>
            </a:r>
            <a:fld id="{00000000-1234-1234-1234-123412341234}" type="slidenum">
              <a:rPr b="0" i="0" lang="en"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pic>
        <p:nvPicPr>
          <p:cNvPr descr="CDE logo" id="167" name="Google Shape;167;p48"/>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Orange - 06">
  <p:cSld name="TITLE_AND_BODY_1_1_1_1_1">
    <p:spTree>
      <p:nvGrpSpPr>
        <p:cNvPr id="168" name="Shape 168"/>
        <p:cNvGrpSpPr/>
        <p:nvPr/>
      </p:nvGrpSpPr>
      <p:grpSpPr>
        <a:xfrm>
          <a:off x="0" y="0"/>
          <a:ext cx="0" cy="0"/>
          <a:chOff x="0" y="0"/>
          <a:chExt cx="0" cy="0"/>
        </a:xfrm>
      </p:grpSpPr>
      <p:pic>
        <p:nvPicPr>
          <p:cNvPr descr="Photo of elementary strdents" id="169" name="Google Shape;169;p49"/>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170" name="Google Shape;170;p49"/>
          <p:cNvSpPr txBox="1"/>
          <p:nvPr>
            <p:ph type="title"/>
          </p:nvPr>
        </p:nvSpPr>
        <p:spPr>
          <a:xfrm>
            <a:off x="0" y="3361600"/>
            <a:ext cx="9144000" cy="666600"/>
          </a:xfrm>
          <a:prstGeom prst="rect">
            <a:avLst/>
          </a:prstGeom>
          <a:solidFill>
            <a:srgbClr val="EF7521"/>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71" name="Google Shape;171;p49"/>
          <p:cNvSpPr txBox="1"/>
          <p:nvPr/>
        </p:nvSpPr>
        <p:spPr>
          <a:xfrm>
            <a:off x="123875" y="4568875"/>
            <a:ext cx="517500" cy="487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172" name="Google Shape;172;p49"/>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out image - Blue">
  <p:cSld name="TITLE_AND_BODY_1_1_1_1_1_1_1_1_1_1">
    <p:spTree>
      <p:nvGrpSpPr>
        <p:cNvPr id="18" name="Shape 18"/>
        <p:cNvGrpSpPr/>
        <p:nvPr/>
      </p:nvGrpSpPr>
      <p:grpSpPr>
        <a:xfrm>
          <a:off x="0" y="0"/>
          <a:ext cx="0" cy="0"/>
          <a:chOff x="0" y="0"/>
          <a:chExt cx="0" cy="0"/>
        </a:xfrm>
      </p:grpSpPr>
      <p:pic>
        <p:nvPicPr>
          <p:cNvPr descr="&quot;&quot;" id="19" name="Google Shape;19;p32"/>
          <p:cNvPicPr preferRelativeResize="0"/>
          <p:nvPr/>
        </p:nvPicPr>
        <p:blipFill rotWithShape="1">
          <a:blip r:embed="rId2">
            <a:alphaModFix/>
          </a:blip>
          <a:srcRect b="0" l="0" r="0" t="0"/>
          <a:stretch/>
        </p:blipFill>
        <p:spPr>
          <a:xfrm>
            <a:off x="0" y="4320695"/>
            <a:ext cx="9144003" cy="830461"/>
          </a:xfrm>
          <a:prstGeom prst="rect">
            <a:avLst/>
          </a:prstGeom>
          <a:noFill/>
          <a:ln>
            <a:noFill/>
          </a:ln>
        </p:spPr>
      </p:pic>
      <p:cxnSp>
        <p:nvCxnSpPr>
          <p:cNvPr descr="&quot;&quot;" id="20" name="Google Shape;20;p32"/>
          <p:cNvCxnSpPr/>
          <p:nvPr/>
        </p:nvCxnSpPr>
        <p:spPr>
          <a:xfrm>
            <a:off x="0" y="918350"/>
            <a:ext cx="7479600" cy="0"/>
          </a:xfrm>
          <a:prstGeom prst="straightConnector1">
            <a:avLst/>
          </a:prstGeom>
          <a:noFill/>
          <a:ln cap="flat" cmpd="sng" w="19050">
            <a:solidFill>
              <a:srgbClr val="488BC9"/>
            </a:solidFill>
            <a:prstDash val="solid"/>
            <a:round/>
            <a:headEnd len="sm" w="sm" type="none"/>
            <a:tailEnd len="sm" w="sm" type="none"/>
          </a:ln>
        </p:spPr>
      </p:cxnSp>
      <p:sp>
        <p:nvSpPr>
          <p:cNvPr id="21" name="Google Shape;21;p32"/>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22" name="Google Shape;22;p32"/>
          <p:cNvSpPr txBox="1"/>
          <p:nvPr>
            <p:ph idx="1" type="body"/>
          </p:nvPr>
        </p:nvSpPr>
        <p:spPr>
          <a:xfrm>
            <a:off x="311700" y="1152475"/>
            <a:ext cx="5277900" cy="30348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indent="-317500" lvl="1" marL="9144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23" name="Google Shape;23;p32"/>
          <p:cNvSpPr txBox="1"/>
          <p:nvPr>
            <p:ph idx="2" type="title"/>
          </p:nvPr>
        </p:nvSpPr>
        <p:spPr>
          <a:xfrm>
            <a:off x="123875" y="4347400"/>
            <a:ext cx="7267200" cy="156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p:txBody>
      </p:sp>
      <p:sp>
        <p:nvSpPr>
          <p:cNvPr id="24" name="Google Shape;24;p32"/>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25" name="Google Shape;25;p32"/>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 image - Blue">
  <p:cSld name="TITLE_AND_BODY_1_1_1_1_1_1_1_1_1">
    <p:spTree>
      <p:nvGrpSpPr>
        <p:cNvPr id="173" name="Shape 173"/>
        <p:cNvGrpSpPr/>
        <p:nvPr/>
      </p:nvGrpSpPr>
      <p:grpSpPr>
        <a:xfrm>
          <a:off x="0" y="0"/>
          <a:ext cx="0" cy="0"/>
          <a:chOff x="0" y="0"/>
          <a:chExt cx="0" cy="0"/>
        </a:xfrm>
      </p:grpSpPr>
      <p:pic>
        <p:nvPicPr>
          <p:cNvPr descr="&quot;&quot;" id="174" name="Google Shape;174;p50"/>
          <p:cNvPicPr preferRelativeResize="0"/>
          <p:nvPr/>
        </p:nvPicPr>
        <p:blipFill rotWithShape="1">
          <a:blip r:embed="rId2">
            <a:alphaModFix/>
          </a:blip>
          <a:srcRect b="0" l="0" r="0" t="0"/>
          <a:stretch/>
        </p:blipFill>
        <p:spPr>
          <a:xfrm>
            <a:off x="0" y="4320695"/>
            <a:ext cx="9144003" cy="830461"/>
          </a:xfrm>
          <a:prstGeom prst="rect">
            <a:avLst/>
          </a:prstGeom>
          <a:noFill/>
          <a:ln>
            <a:noFill/>
          </a:ln>
        </p:spPr>
      </p:pic>
      <p:cxnSp>
        <p:nvCxnSpPr>
          <p:cNvPr descr="&quot;&quot;" id="175" name="Google Shape;175;p50"/>
          <p:cNvCxnSpPr/>
          <p:nvPr/>
        </p:nvCxnSpPr>
        <p:spPr>
          <a:xfrm>
            <a:off x="0" y="918350"/>
            <a:ext cx="7479600" cy="0"/>
          </a:xfrm>
          <a:prstGeom prst="straightConnector1">
            <a:avLst/>
          </a:prstGeom>
          <a:noFill/>
          <a:ln cap="flat" cmpd="sng" w="19050">
            <a:solidFill>
              <a:srgbClr val="488BC9"/>
            </a:solidFill>
            <a:prstDash val="solid"/>
            <a:round/>
            <a:headEnd len="sm" w="sm" type="none"/>
            <a:tailEnd len="sm" w="sm" type="none"/>
          </a:ln>
        </p:spPr>
      </p:cxnSp>
      <p:sp>
        <p:nvSpPr>
          <p:cNvPr id="176" name="Google Shape;176;p50"/>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177" name="Google Shape;177;p50"/>
          <p:cNvSpPr txBox="1"/>
          <p:nvPr>
            <p:ph idx="1" type="body"/>
          </p:nvPr>
        </p:nvSpPr>
        <p:spPr>
          <a:xfrm>
            <a:off x="311700" y="1152475"/>
            <a:ext cx="5277900" cy="30348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indent="-317500" lvl="1" marL="9144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178" name="Google Shape;178;p50"/>
          <p:cNvSpPr txBox="1"/>
          <p:nvPr>
            <p:ph idx="2" type="title"/>
          </p:nvPr>
        </p:nvSpPr>
        <p:spPr>
          <a:xfrm>
            <a:off x="123875" y="4347400"/>
            <a:ext cx="7267200" cy="156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p:txBody>
      </p:sp>
      <p:pic>
        <p:nvPicPr>
          <p:cNvPr descr="Photo of high school student" id="179" name="Google Shape;179;p50"/>
          <p:cNvPicPr preferRelativeResize="0"/>
          <p:nvPr/>
        </p:nvPicPr>
        <p:blipFill rotWithShape="1">
          <a:blip r:embed="rId3">
            <a:alphaModFix/>
          </a:blip>
          <a:srcRect b="0" l="0" r="0" t="0"/>
          <a:stretch/>
        </p:blipFill>
        <p:spPr>
          <a:xfrm>
            <a:off x="6109200" y="616825"/>
            <a:ext cx="3034799" cy="3034799"/>
          </a:xfrm>
          <a:prstGeom prst="rect">
            <a:avLst/>
          </a:prstGeom>
          <a:noFill/>
          <a:ln>
            <a:noFill/>
          </a:ln>
        </p:spPr>
      </p:pic>
      <p:sp>
        <p:nvSpPr>
          <p:cNvPr id="180" name="Google Shape;180;p50"/>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181" name="Google Shape;181;p50"/>
          <p:cNvPicPr preferRelativeResize="0"/>
          <p:nvPr/>
        </p:nvPicPr>
        <p:blipFill rotWithShape="1">
          <a:blip r:embed="rId4">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schools, students and educators - Blue">
  <p:cSld name="TITLE_AND_BODY_1_1_1_1_1_1_1_1_1_1_1">
    <p:spTree>
      <p:nvGrpSpPr>
        <p:cNvPr id="182" name="Shape 182"/>
        <p:cNvGrpSpPr/>
        <p:nvPr/>
      </p:nvGrpSpPr>
      <p:grpSpPr>
        <a:xfrm>
          <a:off x="0" y="0"/>
          <a:ext cx="0" cy="0"/>
          <a:chOff x="0" y="0"/>
          <a:chExt cx="0" cy="0"/>
        </a:xfrm>
      </p:grpSpPr>
      <p:pic>
        <p:nvPicPr>
          <p:cNvPr descr="&quot;&quot;" id="183" name="Google Shape;183;p51"/>
          <p:cNvPicPr preferRelativeResize="0"/>
          <p:nvPr/>
        </p:nvPicPr>
        <p:blipFill rotWithShape="1">
          <a:blip r:embed="rId2">
            <a:alphaModFix/>
          </a:blip>
          <a:srcRect b="0" l="0" r="0" t="0"/>
          <a:stretch/>
        </p:blipFill>
        <p:spPr>
          <a:xfrm>
            <a:off x="0" y="4320695"/>
            <a:ext cx="9144003" cy="830461"/>
          </a:xfrm>
          <a:prstGeom prst="rect">
            <a:avLst/>
          </a:prstGeom>
          <a:noFill/>
          <a:ln>
            <a:noFill/>
          </a:ln>
        </p:spPr>
      </p:pic>
      <p:sp>
        <p:nvSpPr>
          <p:cNvPr id="184" name="Google Shape;184;p51"/>
          <p:cNvSpPr txBox="1"/>
          <p:nvPr/>
        </p:nvSpPr>
        <p:spPr>
          <a:xfrm>
            <a:off x="311700" y="105100"/>
            <a:ext cx="7167900" cy="741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1" i="0" lang="en" sz="2300" u="none" cap="none" strike="noStrike">
                <a:solidFill>
                  <a:srgbClr val="000000"/>
                </a:solidFill>
                <a:latin typeface="Roboto"/>
                <a:ea typeface="Roboto"/>
                <a:cs typeface="Roboto"/>
                <a:sym typeface="Roboto"/>
              </a:rPr>
              <a:t>Our schools, students, and educators</a:t>
            </a:r>
            <a:endParaRPr b="1" i="0" sz="2300" u="none" cap="none" strike="noStrike">
              <a:solidFill>
                <a:srgbClr val="000000"/>
              </a:solidFill>
              <a:latin typeface="Roboto"/>
              <a:ea typeface="Roboto"/>
              <a:cs typeface="Roboto"/>
              <a:sym typeface="Roboto"/>
            </a:endParaRPr>
          </a:p>
        </p:txBody>
      </p:sp>
      <p:sp>
        <p:nvSpPr>
          <p:cNvPr id="185" name="Google Shape;185;p51"/>
          <p:cNvSpPr txBox="1"/>
          <p:nvPr/>
        </p:nvSpPr>
        <p:spPr>
          <a:xfrm>
            <a:off x="6587225" y="1228675"/>
            <a:ext cx="2195400" cy="2400000"/>
          </a:xfrm>
          <a:prstGeom prst="rect">
            <a:avLst/>
          </a:prstGeom>
          <a:solidFill>
            <a:srgbClr val="F3F3F3"/>
          </a:solidFill>
          <a:ln cap="flat" cmpd="sng" w="9525">
            <a:solidFill>
              <a:srgbClr val="B7B7B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Eligible for Free/Reduced </a:t>
            </a:r>
            <a:br>
              <a:rPr b="1" i="0" lang="en" sz="1100" u="none" cap="none" strike="noStrike">
                <a:solidFill>
                  <a:srgbClr val="000000"/>
                </a:solidFill>
                <a:latin typeface="Arial"/>
                <a:ea typeface="Arial"/>
                <a:cs typeface="Arial"/>
                <a:sym typeface="Arial"/>
              </a:rPr>
            </a:br>
            <a:r>
              <a:rPr b="1" i="0" lang="en" sz="1100" u="none" cap="none" strike="noStrike">
                <a:solidFill>
                  <a:srgbClr val="000000"/>
                </a:solidFill>
                <a:latin typeface="Arial"/>
                <a:ea typeface="Arial"/>
                <a:cs typeface="Arial"/>
                <a:sym typeface="Arial"/>
              </a:rPr>
              <a:t>Lunch:</a:t>
            </a:r>
            <a:endParaRPr b="1" i="0" sz="1100" u="none" cap="none" strike="noStrike">
              <a:solidFill>
                <a:srgbClr val="000000"/>
              </a:solidFill>
              <a:latin typeface="Arial"/>
              <a:ea typeface="Arial"/>
              <a:cs typeface="Arial"/>
              <a:sym typeface="Arial"/>
            </a:endParaRPr>
          </a:p>
          <a:p>
            <a:pPr indent="0" lvl="0" marL="18288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403,231 (~46%)</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Students with Individualized Education Programs:</a:t>
            </a:r>
            <a:endParaRPr b="1" i="0" sz="1100" u="none" cap="none" strike="noStrike">
              <a:solidFill>
                <a:srgbClr val="000000"/>
              </a:solidFill>
              <a:latin typeface="Arial"/>
              <a:ea typeface="Arial"/>
              <a:cs typeface="Arial"/>
              <a:sym typeface="Arial"/>
            </a:endParaRPr>
          </a:p>
          <a:p>
            <a:pPr indent="0" lvl="0" marL="18288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113,992 (~13%)</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Multilingual Learners*:</a:t>
            </a:r>
            <a:endParaRPr b="1" i="0" sz="1100" u="none" cap="none" strike="noStrike">
              <a:solidFill>
                <a:srgbClr val="000000"/>
              </a:solidFill>
              <a:latin typeface="Arial"/>
              <a:ea typeface="Arial"/>
              <a:cs typeface="Arial"/>
              <a:sym typeface="Arial"/>
            </a:endParaRPr>
          </a:p>
          <a:p>
            <a:pPr indent="0" lvl="0" marL="18288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95,734 (~11%)</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McKinney Vento:</a:t>
            </a:r>
            <a:endParaRPr b="1" i="0" sz="1100" u="none" cap="none" strike="noStrike">
              <a:solidFill>
                <a:srgbClr val="000000"/>
              </a:solidFill>
              <a:latin typeface="Arial"/>
              <a:ea typeface="Arial"/>
              <a:cs typeface="Arial"/>
              <a:sym typeface="Arial"/>
            </a:endParaRPr>
          </a:p>
          <a:p>
            <a:pPr indent="0" lvl="0" marL="18288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16,540 (~2%)</a:t>
            </a:r>
            <a:endParaRPr b="0" i="0" sz="1200" u="none" cap="none" strike="noStrike">
              <a:solidFill>
                <a:srgbClr val="000000"/>
              </a:solidFill>
              <a:latin typeface="Arial"/>
              <a:ea typeface="Arial"/>
              <a:cs typeface="Arial"/>
              <a:sym typeface="Arial"/>
            </a:endParaRPr>
          </a:p>
        </p:txBody>
      </p:sp>
      <p:sp>
        <p:nvSpPr>
          <p:cNvPr id="186" name="Google Shape;186;p51"/>
          <p:cNvSpPr txBox="1"/>
          <p:nvPr/>
        </p:nvSpPr>
        <p:spPr>
          <a:xfrm>
            <a:off x="6819275" y="3751550"/>
            <a:ext cx="1731300" cy="36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b="0" i="1" lang="en" sz="800" u="none" cap="none" strike="noStrike">
                <a:solidFill>
                  <a:schemeClr val="dk2"/>
                </a:solidFill>
                <a:latin typeface="Roboto"/>
                <a:ea typeface="Roboto"/>
                <a:cs typeface="Roboto"/>
                <a:sym typeface="Roboto"/>
              </a:rPr>
              <a:t>*Includes both Non-English Proficient and Limited English Proficient students</a:t>
            </a:r>
            <a:endParaRPr b="0" i="1" sz="800" u="none" cap="none" strike="noStrike">
              <a:solidFill>
                <a:schemeClr val="dk2"/>
              </a:solidFill>
              <a:latin typeface="Roboto"/>
              <a:ea typeface="Roboto"/>
              <a:cs typeface="Roboto"/>
              <a:sym typeface="Roboto"/>
            </a:endParaRPr>
          </a:p>
        </p:txBody>
      </p:sp>
      <p:grpSp>
        <p:nvGrpSpPr>
          <p:cNvPr id="187" name="Google Shape;187;p51"/>
          <p:cNvGrpSpPr/>
          <p:nvPr/>
        </p:nvGrpSpPr>
        <p:grpSpPr>
          <a:xfrm>
            <a:off x="308400" y="1062325"/>
            <a:ext cx="1006800" cy="1003500"/>
            <a:chOff x="308400" y="1076275"/>
            <a:chExt cx="1006800" cy="1003500"/>
          </a:xfrm>
        </p:grpSpPr>
        <p:sp>
          <p:nvSpPr>
            <p:cNvPr descr="&quot;&quot;" id="188" name="Google Shape;188;p51"/>
            <p:cNvSpPr/>
            <p:nvPr/>
          </p:nvSpPr>
          <p:spPr>
            <a:xfrm>
              <a:off x="311700" y="1076275"/>
              <a:ext cx="1003500" cy="1003500"/>
            </a:xfrm>
            <a:prstGeom prst="ellipse">
              <a:avLst/>
            </a:prstGeom>
            <a:solidFill>
              <a:srgbClr val="EF752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51"/>
            <p:cNvSpPr txBox="1"/>
            <p:nvPr/>
          </p:nvSpPr>
          <p:spPr>
            <a:xfrm>
              <a:off x="308400" y="1092575"/>
              <a:ext cx="1003500" cy="897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chemeClr val="lt1"/>
                  </a:solidFill>
                  <a:latin typeface="Roboto"/>
                  <a:ea typeface="Roboto"/>
                  <a:cs typeface="Roboto"/>
                  <a:sym typeface="Roboto"/>
                </a:rPr>
                <a:t>178</a:t>
              </a:r>
              <a:endParaRPr b="1" i="0" sz="13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Roboto"/>
                  <a:ea typeface="Roboto"/>
                  <a:cs typeface="Roboto"/>
                  <a:sym typeface="Roboto"/>
                </a:rPr>
                <a:t>SCHOOL</a:t>
              </a:r>
              <a:endParaRPr b="0" i="0" sz="12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Roboto"/>
                  <a:ea typeface="Roboto"/>
                  <a:cs typeface="Roboto"/>
                  <a:sym typeface="Roboto"/>
                </a:rPr>
                <a:t>DISTRICTS</a:t>
              </a:r>
              <a:endParaRPr b="0" i="0" sz="1200" u="none" cap="none" strike="noStrike">
                <a:solidFill>
                  <a:schemeClr val="lt1"/>
                </a:solidFill>
                <a:latin typeface="Roboto"/>
                <a:ea typeface="Roboto"/>
                <a:cs typeface="Roboto"/>
                <a:sym typeface="Roboto"/>
              </a:endParaRPr>
            </a:p>
          </p:txBody>
        </p:sp>
      </p:grpSp>
      <p:grpSp>
        <p:nvGrpSpPr>
          <p:cNvPr id="190" name="Google Shape;190;p51"/>
          <p:cNvGrpSpPr/>
          <p:nvPr/>
        </p:nvGrpSpPr>
        <p:grpSpPr>
          <a:xfrm>
            <a:off x="308400" y="2150613"/>
            <a:ext cx="1006800" cy="1003500"/>
            <a:chOff x="308400" y="2218825"/>
            <a:chExt cx="1006800" cy="1003500"/>
          </a:xfrm>
        </p:grpSpPr>
        <p:sp>
          <p:nvSpPr>
            <p:cNvPr descr="&quot;&quot;" id="191" name="Google Shape;191;p51"/>
            <p:cNvSpPr/>
            <p:nvPr/>
          </p:nvSpPr>
          <p:spPr>
            <a:xfrm>
              <a:off x="311700" y="2218825"/>
              <a:ext cx="1003500" cy="1003500"/>
            </a:xfrm>
            <a:prstGeom prst="ellipse">
              <a:avLst/>
            </a:prstGeom>
            <a:solidFill>
              <a:srgbClr val="F8B33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51"/>
            <p:cNvSpPr txBox="1"/>
            <p:nvPr/>
          </p:nvSpPr>
          <p:spPr>
            <a:xfrm>
              <a:off x="308400" y="2309488"/>
              <a:ext cx="1003500" cy="82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chemeClr val="dk1"/>
                  </a:solidFill>
                  <a:latin typeface="Roboto"/>
                  <a:ea typeface="Roboto"/>
                  <a:cs typeface="Roboto"/>
                  <a:sym typeface="Roboto"/>
                </a:rPr>
                <a:t>1,927</a:t>
              </a:r>
              <a:endParaRPr b="1" i="0" sz="13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Roboto"/>
                  <a:ea typeface="Roboto"/>
                  <a:cs typeface="Roboto"/>
                  <a:sym typeface="Roboto"/>
                </a:rPr>
                <a:t>SCHOOL</a:t>
              </a:r>
              <a:endParaRPr b="0" i="0" sz="1200" u="none" cap="none" strike="noStrike">
                <a:solidFill>
                  <a:schemeClr val="dk1"/>
                </a:solidFill>
                <a:latin typeface="Roboto"/>
                <a:ea typeface="Roboto"/>
                <a:cs typeface="Roboto"/>
                <a:sym typeface="Roboto"/>
              </a:endParaRPr>
            </a:p>
          </p:txBody>
        </p:sp>
      </p:grpSp>
      <p:grpSp>
        <p:nvGrpSpPr>
          <p:cNvPr id="193" name="Google Shape;193;p51"/>
          <p:cNvGrpSpPr/>
          <p:nvPr/>
        </p:nvGrpSpPr>
        <p:grpSpPr>
          <a:xfrm>
            <a:off x="308400" y="3238900"/>
            <a:ext cx="1006800" cy="1003500"/>
            <a:chOff x="308400" y="1076275"/>
            <a:chExt cx="1006800" cy="1003500"/>
          </a:xfrm>
        </p:grpSpPr>
        <p:sp>
          <p:nvSpPr>
            <p:cNvPr descr="&quot;&quot;" id="194" name="Google Shape;194;p51"/>
            <p:cNvSpPr/>
            <p:nvPr/>
          </p:nvSpPr>
          <p:spPr>
            <a:xfrm>
              <a:off x="311700" y="1076275"/>
              <a:ext cx="1003500" cy="1003500"/>
            </a:xfrm>
            <a:prstGeom prst="ellipse">
              <a:avLst/>
            </a:prstGeom>
            <a:solidFill>
              <a:srgbClr val="00953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51"/>
            <p:cNvSpPr txBox="1"/>
            <p:nvPr/>
          </p:nvSpPr>
          <p:spPr>
            <a:xfrm>
              <a:off x="308400" y="1146775"/>
              <a:ext cx="1003500" cy="897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chemeClr val="lt1"/>
                  </a:solidFill>
                  <a:latin typeface="Roboto"/>
                  <a:ea typeface="Roboto"/>
                  <a:cs typeface="Roboto"/>
                  <a:sym typeface="Roboto"/>
                </a:rPr>
                <a:t>881,464</a:t>
              </a:r>
              <a:endParaRPr b="1" i="0" sz="13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Roboto"/>
                  <a:ea typeface="Roboto"/>
                  <a:cs typeface="Roboto"/>
                  <a:sym typeface="Roboto"/>
                </a:rPr>
                <a:t>PUBLIC </a:t>
              </a:r>
              <a:br>
                <a:rPr b="0" i="0" lang="en" sz="1000" u="none" cap="none" strike="noStrike">
                  <a:solidFill>
                    <a:schemeClr val="lt1"/>
                  </a:solidFill>
                  <a:latin typeface="Roboto"/>
                  <a:ea typeface="Roboto"/>
                  <a:cs typeface="Roboto"/>
                  <a:sym typeface="Roboto"/>
                </a:rPr>
              </a:br>
              <a:r>
                <a:rPr b="0" i="0" lang="en" sz="1000" u="none" cap="none" strike="noStrike">
                  <a:solidFill>
                    <a:schemeClr val="lt1"/>
                  </a:solidFill>
                  <a:latin typeface="Roboto"/>
                  <a:ea typeface="Roboto"/>
                  <a:cs typeface="Roboto"/>
                  <a:sym typeface="Roboto"/>
                </a:rPr>
                <a:t>SCHOOL</a:t>
              </a:r>
              <a:endParaRPr b="0" i="0" sz="10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Roboto"/>
                  <a:ea typeface="Roboto"/>
                  <a:cs typeface="Roboto"/>
                  <a:sym typeface="Roboto"/>
                </a:rPr>
                <a:t>STUDENTS</a:t>
              </a:r>
              <a:endParaRPr b="0" i="0" sz="1000" u="none" cap="none" strike="noStrike">
                <a:solidFill>
                  <a:schemeClr val="lt1"/>
                </a:solidFill>
                <a:latin typeface="Roboto"/>
                <a:ea typeface="Roboto"/>
                <a:cs typeface="Roboto"/>
                <a:sym typeface="Roboto"/>
              </a:endParaRPr>
            </a:p>
          </p:txBody>
        </p:sp>
      </p:grpSp>
      <p:sp>
        <p:nvSpPr>
          <p:cNvPr id="196" name="Google Shape;196;p51"/>
          <p:cNvSpPr txBox="1"/>
          <p:nvPr/>
        </p:nvSpPr>
        <p:spPr>
          <a:xfrm>
            <a:off x="1603037" y="1064563"/>
            <a:ext cx="46245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Roboto"/>
                <a:ea typeface="Roboto"/>
                <a:cs typeface="Roboto"/>
                <a:sym typeface="Roboto"/>
              </a:rPr>
              <a:t>Student Demographics</a:t>
            </a:r>
            <a:endParaRPr b="1" i="0" sz="1400" u="none" cap="none" strike="noStrike">
              <a:solidFill>
                <a:schemeClr val="dk1"/>
              </a:solidFill>
              <a:latin typeface="Roboto"/>
              <a:ea typeface="Roboto"/>
              <a:cs typeface="Roboto"/>
              <a:sym typeface="Roboto"/>
            </a:endParaRPr>
          </a:p>
        </p:txBody>
      </p:sp>
      <p:pic>
        <p:nvPicPr>
          <p:cNvPr descr="Graphic of student demographics, October 2023 data " id="197" name="Google Shape;197;p51"/>
          <p:cNvPicPr preferRelativeResize="0"/>
          <p:nvPr/>
        </p:nvPicPr>
        <p:blipFill rotWithShape="1">
          <a:blip r:embed="rId3">
            <a:alphaModFix/>
          </a:blip>
          <a:srcRect b="0" l="0" r="0" t="0"/>
          <a:stretch/>
        </p:blipFill>
        <p:spPr>
          <a:xfrm>
            <a:off x="1761637" y="1426175"/>
            <a:ext cx="4307277" cy="2744887"/>
          </a:xfrm>
          <a:prstGeom prst="rect">
            <a:avLst/>
          </a:prstGeom>
          <a:noFill/>
          <a:ln>
            <a:noFill/>
          </a:ln>
        </p:spPr>
      </p:pic>
      <p:cxnSp>
        <p:nvCxnSpPr>
          <p:cNvPr descr="&quot;&quot;" id="198" name="Google Shape;198;p51"/>
          <p:cNvCxnSpPr/>
          <p:nvPr/>
        </p:nvCxnSpPr>
        <p:spPr>
          <a:xfrm>
            <a:off x="0" y="918350"/>
            <a:ext cx="7479600" cy="0"/>
          </a:xfrm>
          <a:prstGeom prst="straightConnector1">
            <a:avLst/>
          </a:prstGeom>
          <a:noFill/>
          <a:ln cap="flat" cmpd="sng" w="19050">
            <a:solidFill>
              <a:srgbClr val="488BC9"/>
            </a:solidFill>
            <a:prstDash val="solid"/>
            <a:round/>
            <a:headEnd len="sm" w="sm" type="none"/>
            <a:tailEnd len="sm" w="sm" type="none"/>
          </a:ln>
        </p:spPr>
      </p:cxnSp>
      <p:sp>
        <p:nvSpPr>
          <p:cNvPr id="199" name="Google Shape;199;p51"/>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200" name="Google Shape;200;p51"/>
          <p:cNvPicPr preferRelativeResize="0"/>
          <p:nvPr/>
        </p:nvPicPr>
        <p:blipFill rotWithShape="1">
          <a:blip r:embed="rId4">
            <a:alphaModFix/>
          </a:blip>
          <a:srcRect b="0" l="0" r="0" t="0"/>
          <a:stretch/>
        </p:blipFill>
        <p:spPr>
          <a:xfrm>
            <a:off x="8002150" y="4518325"/>
            <a:ext cx="924425" cy="403399"/>
          </a:xfrm>
          <a:prstGeom prst="rect">
            <a:avLst/>
          </a:prstGeom>
          <a:noFill/>
          <a:ln>
            <a:noFill/>
          </a:ln>
        </p:spPr>
      </p:pic>
      <p:sp>
        <p:nvSpPr>
          <p:cNvPr id="201" name="Google Shape;201;p51"/>
          <p:cNvSpPr txBox="1"/>
          <p:nvPr/>
        </p:nvSpPr>
        <p:spPr>
          <a:xfrm>
            <a:off x="4623875" y="4103400"/>
            <a:ext cx="2195400" cy="1389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Roboto"/>
                <a:ea typeface="Roboto"/>
                <a:cs typeface="Roboto"/>
                <a:sym typeface="Roboto"/>
              </a:rPr>
              <a:t>*October 2023 Data</a:t>
            </a:r>
            <a:endParaRPr b="0" i="0" sz="800" u="none" cap="none" strike="noStrike">
              <a:solidFill>
                <a:schemeClr val="dk1"/>
              </a:solidFill>
              <a:latin typeface="Roboto"/>
              <a:ea typeface="Roboto"/>
              <a:cs typeface="Roboto"/>
              <a:sym typeface="Roboto"/>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ory of Change - Blue">
  <p:cSld name="TITLE_AND_BODY_1_1_1_1_1_1_1_1_1_1_1_2">
    <p:spTree>
      <p:nvGrpSpPr>
        <p:cNvPr id="202" name="Shape 202"/>
        <p:cNvGrpSpPr/>
        <p:nvPr/>
      </p:nvGrpSpPr>
      <p:grpSpPr>
        <a:xfrm>
          <a:off x="0" y="0"/>
          <a:ext cx="0" cy="0"/>
          <a:chOff x="0" y="0"/>
          <a:chExt cx="0" cy="0"/>
        </a:xfrm>
      </p:grpSpPr>
      <p:pic>
        <p:nvPicPr>
          <p:cNvPr descr="&quot;&quot;" id="203" name="Google Shape;203;p52"/>
          <p:cNvPicPr preferRelativeResize="0"/>
          <p:nvPr/>
        </p:nvPicPr>
        <p:blipFill rotWithShape="1">
          <a:blip r:embed="rId2">
            <a:alphaModFix/>
          </a:blip>
          <a:srcRect b="0" l="0" r="0" t="0"/>
          <a:stretch/>
        </p:blipFill>
        <p:spPr>
          <a:xfrm>
            <a:off x="0" y="4320695"/>
            <a:ext cx="9144003" cy="830461"/>
          </a:xfrm>
          <a:prstGeom prst="rect">
            <a:avLst/>
          </a:prstGeom>
          <a:noFill/>
          <a:ln>
            <a:noFill/>
          </a:ln>
        </p:spPr>
      </p:pic>
      <p:sp>
        <p:nvSpPr>
          <p:cNvPr id="204" name="Google Shape;204;p52"/>
          <p:cNvSpPr txBox="1"/>
          <p:nvPr/>
        </p:nvSpPr>
        <p:spPr>
          <a:xfrm>
            <a:off x="311700" y="708075"/>
            <a:ext cx="5556600" cy="487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488BC9"/>
                </a:solidFill>
                <a:latin typeface="Roboto"/>
                <a:ea typeface="Roboto"/>
                <a:cs typeface="Roboto"/>
                <a:sym typeface="Roboto"/>
              </a:rPr>
              <a:t>Our Vision </a:t>
            </a:r>
            <a:endParaRPr b="0" i="0" sz="1200" u="none" cap="none" strike="noStrike">
              <a:solidFill>
                <a:srgbClr val="488BC9"/>
              </a:solidFill>
              <a:latin typeface="Roboto"/>
              <a:ea typeface="Roboto"/>
              <a:cs typeface="Roboto"/>
              <a:sym typeface="Roboto"/>
            </a:endParaRPr>
          </a:p>
          <a:p>
            <a:pPr indent="0" lvl="0" marL="0" marR="0" rtl="0" algn="l">
              <a:lnSpc>
                <a:spcPct val="100000"/>
              </a:lnSpc>
              <a:spcBef>
                <a:spcPts val="200"/>
              </a:spcBef>
              <a:spcAft>
                <a:spcPts val="0"/>
              </a:spcAft>
              <a:buClr>
                <a:srgbClr val="000000"/>
              </a:buClr>
              <a:buSzPts val="1000"/>
              <a:buFont typeface="Arial"/>
              <a:buNone/>
            </a:pPr>
            <a:r>
              <a:rPr b="0" i="0" lang="en" sz="1000" u="none" cap="none" strike="noStrike">
                <a:solidFill>
                  <a:schemeClr val="dk1"/>
                </a:solidFill>
                <a:latin typeface="Roboto"/>
                <a:ea typeface="Roboto"/>
                <a:cs typeface="Roboto"/>
                <a:sym typeface="Roboto"/>
              </a:rPr>
              <a:t>To create an equitable educational environment where </a:t>
            </a:r>
            <a:r>
              <a:rPr b="0" i="1" lang="en" sz="1000" u="none" cap="none" strike="noStrike">
                <a:solidFill>
                  <a:schemeClr val="dk1"/>
                </a:solidFill>
                <a:latin typeface="Roboto"/>
                <a:ea typeface="Roboto"/>
                <a:cs typeface="Roboto"/>
                <a:sym typeface="Roboto"/>
              </a:rPr>
              <a:t>all</a:t>
            </a:r>
            <a:r>
              <a:rPr b="0" i="0" lang="en" sz="1000" u="none" cap="none" strike="noStrike">
                <a:solidFill>
                  <a:schemeClr val="dk1"/>
                </a:solidFill>
                <a:latin typeface="Roboto"/>
                <a:ea typeface="Roboto"/>
                <a:cs typeface="Roboto"/>
                <a:sym typeface="Roboto"/>
              </a:rPr>
              <a:t> students and staff in Colorado thrive</a:t>
            </a:r>
            <a:endParaRPr b="0" i="0" sz="2000" u="none" cap="none" strike="noStrike">
              <a:solidFill>
                <a:srgbClr val="000000"/>
              </a:solidFill>
              <a:latin typeface="Rockwell"/>
              <a:ea typeface="Rockwell"/>
              <a:cs typeface="Rockwell"/>
              <a:sym typeface="Rockwell"/>
            </a:endParaRPr>
          </a:p>
        </p:txBody>
      </p:sp>
      <p:cxnSp>
        <p:nvCxnSpPr>
          <p:cNvPr descr="&quot;&quot;" id="205" name="Google Shape;205;p52"/>
          <p:cNvCxnSpPr/>
          <p:nvPr/>
        </p:nvCxnSpPr>
        <p:spPr>
          <a:xfrm>
            <a:off x="-160100" y="1282346"/>
            <a:ext cx="8989500" cy="0"/>
          </a:xfrm>
          <a:prstGeom prst="straightConnector1">
            <a:avLst/>
          </a:prstGeom>
          <a:noFill/>
          <a:ln cap="flat" cmpd="sng" w="9525">
            <a:solidFill>
              <a:srgbClr val="488BC9"/>
            </a:solidFill>
            <a:prstDash val="dot"/>
            <a:round/>
            <a:headEnd len="sm" w="sm" type="none"/>
            <a:tailEnd len="sm" w="sm" type="none"/>
          </a:ln>
        </p:spPr>
      </p:cxnSp>
      <p:sp>
        <p:nvSpPr>
          <p:cNvPr id="206" name="Google Shape;206;p52"/>
          <p:cNvSpPr txBox="1"/>
          <p:nvPr/>
        </p:nvSpPr>
        <p:spPr>
          <a:xfrm>
            <a:off x="3249133" y="1630850"/>
            <a:ext cx="1600200" cy="643800"/>
          </a:xfrm>
          <a:prstGeom prst="rect">
            <a:avLst/>
          </a:prstGeom>
          <a:noFill/>
          <a:ln>
            <a:noFill/>
          </a:ln>
        </p:spPr>
        <p:txBody>
          <a:bodyPr anchorCtr="0" anchor="t" bIns="0" lIns="0" spcFirstLastPara="1" rIns="0" wrap="square" tIns="0">
            <a:noAutofit/>
          </a:bodyPr>
          <a:lstStyle/>
          <a:p>
            <a:pPr indent="-114300" lvl="0" marL="114300" marR="0" rtl="0" algn="l">
              <a:lnSpc>
                <a:spcPct val="100000"/>
              </a:lnSpc>
              <a:spcBef>
                <a:spcPts val="0"/>
              </a:spcBef>
              <a:spcAft>
                <a:spcPts val="0"/>
              </a:spcAft>
              <a:buClr>
                <a:srgbClr val="000000"/>
              </a:buClr>
              <a:buSzPts val="1100"/>
              <a:buFont typeface="Arial"/>
              <a:buNone/>
            </a:pPr>
            <a:r>
              <a:rPr b="0" i="0" lang="en" sz="1100" u="none" cap="none" strike="noStrike">
                <a:solidFill>
                  <a:srgbClr val="488BC9"/>
                </a:solidFill>
                <a:latin typeface="Roboto Medium"/>
                <a:ea typeface="Roboto Medium"/>
                <a:cs typeface="Roboto Medium"/>
                <a:sym typeface="Roboto Medium"/>
              </a:rPr>
              <a:t>&gt; SERVE</a:t>
            </a:r>
            <a:endParaRPr b="0" i="0" sz="1100" u="none" cap="none" strike="noStrike">
              <a:solidFill>
                <a:srgbClr val="488BC9"/>
              </a:solidFill>
              <a:latin typeface="Arial"/>
              <a:ea typeface="Arial"/>
              <a:cs typeface="Arial"/>
              <a:sym typeface="Arial"/>
            </a:endParaRPr>
          </a:p>
          <a:p>
            <a:pPr indent="0" lvl="0" marL="137160" marR="0" rtl="0" algn="l">
              <a:lnSpc>
                <a:spcPct val="100000"/>
              </a:lnSpc>
              <a:spcBef>
                <a:spcPts val="100"/>
              </a:spcBef>
              <a:spcAft>
                <a:spcPts val="500"/>
              </a:spcAft>
              <a:buClr>
                <a:srgbClr val="000000"/>
              </a:buClr>
              <a:buSzPts val="1000"/>
              <a:buFont typeface="Arial"/>
              <a:buNone/>
            </a:pPr>
            <a:r>
              <a:rPr b="0" i="0" lang="en" sz="1000" u="none" cap="none" strike="noStrike">
                <a:solidFill>
                  <a:srgbClr val="000000"/>
                </a:solidFill>
                <a:latin typeface="Roboto"/>
                <a:ea typeface="Roboto"/>
                <a:cs typeface="Roboto"/>
                <a:sym typeface="Roboto"/>
              </a:rPr>
              <a:t>Provide actionable support to local educational agencies</a:t>
            </a:r>
            <a:endParaRPr b="0" i="0" sz="1000" u="none" cap="none" strike="noStrike">
              <a:solidFill>
                <a:srgbClr val="000000"/>
              </a:solidFill>
              <a:latin typeface="Roboto"/>
              <a:ea typeface="Roboto"/>
              <a:cs typeface="Roboto"/>
              <a:sym typeface="Roboto"/>
            </a:endParaRPr>
          </a:p>
        </p:txBody>
      </p:sp>
      <p:sp>
        <p:nvSpPr>
          <p:cNvPr id="207" name="Google Shape;207;p52"/>
          <p:cNvSpPr txBox="1"/>
          <p:nvPr/>
        </p:nvSpPr>
        <p:spPr>
          <a:xfrm>
            <a:off x="5239167" y="1630850"/>
            <a:ext cx="1600200" cy="674700"/>
          </a:xfrm>
          <a:prstGeom prst="rect">
            <a:avLst/>
          </a:prstGeom>
          <a:noFill/>
          <a:ln>
            <a:noFill/>
          </a:ln>
        </p:spPr>
        <p:txBody>
          <a:bodyPr anchorCtr="0" anchor="t" bIns="0" lIns="0" spcFirstLastPara="1" rIns="0" wrap="square" tIns="0">
            <a:spAutoFit/>
          </a:bodyPr>
          <a:lstStyle/>
          <a:p>
            <a:pPr indent="-114300" lvl="0" marL="114300" marR="0" rtl="0" algn="l">
              <a:lnSpc>
                <a:spcPct val="100000"/>
              </a:lnSpc>
              <a:spcBef>
                <a:spcPts val="0"/>
              </a:spcBef>
              <a:spcAft>
                <a:spcPts val="0"/>
              </a:spcAft>
              <a:buClr>
                <a:srgbClr val="000000"/>
              </a:buClr>
              <a:buSzPts val="1300"/>
              <a:buFont typeface="Arial"/>
              <a:buNone/>
            </a:pPr>
            <a:r>
              <a:rPr b="0" i="0" lang="en" sz="1300" u="none" cap="none" strike="noStrike">
                <a:solidFill>
                  <a:srgbClr val="488BC9"/>
                </a:solidFill>
                <a:latin typeface="Roboto Medium"/>
                <a:ea typeface="Roboto Medium"/>
                <a:cs typeface="Roboto Medium"/>
                <a:sym typeface="Roboto Medium"/>
              </a:rPr>
              <a:t>&gt; </a:t>
            </a:r>
            <a:r>
              <a:rPr b="0" i="0" lang="en" sz="1100" u="none" cap="none" strike="noStrike">
                <a:solidFill>
                  <a:srgbClr val="488BC9"/>
                </a:solidFill>
                <a:latin typeface="Roboto Medium"/>
                <a:ea typeface="Roboto Medium"/>
                <a:cs typeface="Roboto Medium"/>
                <a:sym typeface="Roboto Medium"/>
              </a:rPr>
              <a:t>GUIDE</a:t>
            </a:r>
            <a:endParaRPr b="1" i="0" sz="1400" u="none" cap="none" strike="noStrike">
              <a:solidFill>
                <a:srgbClr val="488BC9"/>
              </a:solidFill>
              <a:latin typeface="Arial"/>
              <a:ea typeface="Arial"/>
              <a:cs typeface="Arial"/>
              <a:sym typeface="Arial"/>
            </a:endParaRPr>
          </a:p>
          <a:p>
            <a:pPr indent="0" lvl="0" marL="137160" marR="0" rtl="0" algn="l">
              <a:lnSpc>
                <a:spcPct val="100000"/>
              </a:lnSpc>
              <a:spcBef>
                <a:spcPts val="100"/>
              </a:spcBef>
              <a:spcAft>
                <a:spcPts val="300"/>
              </a:spcAft>
              <a:buClr>
                <a:srgbClr val="000000"/>
              </a:buClr>
              <a:buSzPts val="1000"/>
              <a:buFont typeface="Arial"/>
              <a:buNone/>
            </a:pPr>
            <a:r>
              <a:rPr b="0" i="0" lang="en" sz="1000" u="none" cap="none" strike="noStrike">
                <a:solidFill>
                  <a:srgbClr val="000000"/>
                </a:solidFill>
                <a:latin typeface="Roboto"/>
                <a:ea typeface="Roboto"/>
                <a:cs typeface="Roboto"/>
                <a:sym typeface="Roboto"/>
              </a:rPr>
              <a:t>Implement policy and enact legislation in an effective way </a:t>
            </a:r>
            <a:endParaRPr b="0" i="0" sz="1000" u="none" cap="none" strike="noStrike">
              <a:solidFill>
                <a:srgbClr val="000000"/>
              </a:solidFill>
              <a:latin typeface="Roboto"/>
              <a:ea typeface="Roboto"/>
              <a:cs typeface="Roboto"/>
              <a:sym typeface="Roboto"/>
            </a:endParaRPr>
          </a:p>
        </p:txBody>
      </p:sp>
      <p:sp>
        <p:nvSpPr>
          <p:cNvPr id="208" name="Google Shape;208;p52"/>
          <p:cNvSpPr txBox="1"/>
          <p:nvPr/>
        </p:nvSpPr>
        <p:spPr>
          <a:xfrm>
            <a:off x="7229200" y="1630850"/>
            <a:ext cx="1600200" cy="643800"/>
          </a:xfrm>
          <a:prstGeom prst="rect">
            <a:avLst/>
          </a:prstGeom>
          <a:noFill/>
          <a:ln>
            <a:noFill/>
          </a:ln>
        </p:spPr>
        <p:txBody>
          <a:bodyPr anchorCtr="0" anchor="t" bIns="0" lIns="0" spcFirstLastPara="1" rIns="0" wrap="square" tIns="0">
            <a:spAutoFit/>
          </a:bodyPr>
          <a:lstStyle/>
          <a:p>
            <a:pPr indent="-114300" lvl="0" marL="114300" marR="0" rtl="0" algn="l">
              <a:lnSpc>
                <a:spcPct val="100000"/>
              </a:lnSpc>
              <a:spcBef>
                <a:spcPts val="0"/>
              </a:spcBef>
              <a:spcAft>
                <a:spcPts val="0"/>
              </a:spcAft>
              <a:buClr>
                <a:srgbClr val="000000"/>
              </a:buClr>
              <a:buSzPts val="1100"/>
              <a:buFont typeface="Arial"/>
              <a:buNone/>
            </a:pPr>
            <a:r>
              <a:rPr b="0" i="0" lang="en" sz="1100" u="none" cap="none" strike="noStrike">
                <a:solidFill>
                  <a:srgbClr val="488BC9"/>
                </a:solidFill>
                <a:latin typeface="Roboto Medium"/>
                <a:ea typeface="Roboto Medium"/>
                <a:cs typeface="Roboto Medium"/>
                <a:sym typeface="Roboto Medium"/>
              </a:rPr>
              <a:t>&gt; ELEVATE</a:t>
            </a:r>
            <a:endParaRPr b="1" i="0" sz="1400" u="none" cap="none" strike="noStrike">
              <a:solidFill>
                <a:srgbClr val="488BC9"/>
              </a:solidFill>
              <a:latin typeface="Arial"/>
              <a:ea typeface="Arial"/>
              <a:cs typeface="Arial"/>
              <a:sym typeface="Arial"/>
            </a:endParaRPr>
          </a:p>
          <a:p>
            <a:pPr indent="0" lvl="0" marL="137160" marR="0" rtl="0" algn="l">
              <a:lnSpc>
                <a:spcPct val="100000"/>
              </a:lnSpc>
              <a:spcBef>
                <a:spcPts val="100"/>
              </a:spcBef>
              <a:spcAft>
                <a:spcPts val="300"/>
              </a:spcAft>
              <a:buClr>
                <a:srgbClr val="000000"/>
              </a:buClr>
              <a:buSzPts val="1000"/>
              <a:buFont typeface="Arial"/>
              <a:buNone/>
            </a:pPr>
            <a:r>
              <a:rPr b="0" i="0" lang="en" sz="1000" u="none" cap="none" strike="noStrike">
                <a:solidFill>
                  <a:srgbClr val="000000"/>
                </a:solidFill>
                <a:latin typeface="Roboto"/>
                <a:ea typeface="Roboto"/>
                <a:cs typeface="Roboto"/>
                <a:sym typeface="Roboto"/>
              </a:rPr>
              <a:t>Share the experiences of local educational agencies and students</a:t>
            </a:r>
            <a:endParaRPr b="0" i="0" sz="1000" u="none" cap="none" strike="noStrike">
              <a:solidFill>
                <a:srgbClr val="000000"/>
              </a:solidFill>
              <a:latin typeface="Roboto"/>
              <a:ea typeface="Roboto"/>
              <a:cs typeface="Roboto"/>
              <a:sym typeface="Roboto"/>
            </a:endParaRPr>
          </a:p>
        </p:txBody>
      </p:sp>
      <p:sp>
        <p:nvSpPr>
          <p:cNvPr id="209" name="Google Shape;209;p52"/>
          <p:cNvSpPr txBox="1"/>
          <p:nvPr/>
        </p:nvSpPr>
        <p:spPr>
          <a:xfrm>
            <a:off x="311700" y="1368825"/>
            <a:ext cx="2547600" cy="733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1" i="0" lang="en" sz="1600" u="none" cap="none" strike="noStrike">
                <a:solidFill>
                  <a:srgbClr val="488BC9"/>
                </a:solidFill>
                <a:latin typeface="Roboto"/>
                <a:ea typeface="Roboto"/>
                <a:cs typeface="Roboto"/>
                <a:sym typeface="Roboto"/>
              </a:rPr>
              <a:t>Our Role</a:t>
            </a:r>
            <a:endParaRPr b="1" i="0" sz="1600" u="none" cap="none" strike="noStrike">
              <a:solidFill>
                <a:srgbClr val="488BC9"/>
              </a:solidFill>
              <a:latin typeface="Roboto"/>
              <a:ea typeface="Roboto"/>
              <a:cs typeface="Roboto"/>
              <a:sym typeface="Roboto"/>
            </a:endParaRPr>
          </a:p>
          <a:p>
            <a:pPr indent="0" lvl="0" marL="0" marR="0" rtl="0" algn="l">
              <a:lnSpc>
                <a:spcPct val="100000"/>
              </a:lnSpc>
              <a:spcBef>
                <a:spcPts val="200"/>
              </a:spcBef>
              <a:spcAft>
                <a:spcPts val="0"/>
              </a:spcAft>
              <a:buClr>
                <a:srgbClr val="000000"/>
              </a:buClr>
              <a:buSzPts val="1000"/>
              <a:buFont typeface="Arial"/>
              <a:buNone/>
            </a:pPr>
            <a:r>
              <a:rPr b="0" i="0" lang="en" sz="1000" u="none" cap="none" strike="noStrike">
                <a:solidFill>
                  <a:srgbClr val="000000"/>
                </a:solidFill>
                <a:latin typeface="Roboto"/>
                <a:ea typeface="Roboto"/>
                <a:cs typeface="Roboto"/>
                <a:sym typeface="Roboto"/>
              </a:rPr>
              <a:t>To improve student outcomes and ensure students and families across Colorado have access to high-quality schools, we will: </a:t>
            </a:r>
            <a:endParaRPr b="0" i="0" sz="1000" u="none" cap="none" strike="noStrike">
              <a:solidFill>
                <a:srgbClr val="000000"/>
              </a:solidFill>
              <a:latin typeface="Roboto"/>
              <a:ea typeface="Roboto"/>
              <a:cs typeface="Roboto"/>
              <a:sym typeface="Roboto"/>
            </a:endParaRPr>
          </a:p>
        </p:txBody>
      </p:sp>
      <p:sp>
        <p:nvSpPr>
          <p:cNvPr id="210" name="Google Shape;210;p52"/>
          <p:cNvSpPr txBox="1"/>
          <p:nvPr/>
        </p:nvSpPr>
        <p:spPr>
          <a:xfrm>
            <a:off x="311700" y="2586100"/>
            <a:ext cx="8427300" cy="299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800"/>
              </a:spcAft>
              <a:buClr>
                <a:srgbClr val="000000"/>
              </a:buClr>
              <a:buSzPts val="1600"/>
              <a:buFont typeface="Arial"/>
              <a:buNone/>
            </a:pPr>
            <a:r>
              <a:rPr b="1" i="0" lang="en" sz="1600" u="none" cap="none" strike="noStrike">
                <a:solidFill>
                  <a:srgbClr val="488BC9"/>
                </a:solidFill>
                <a:latin typeface="Roboto"/>
                <a:ea typeface="Roboto"/>
                <a:cs typeface="Roboto"/>
                <a:sym typeface="Roboto"/>
              </a:rPr>
              <a:t>Our Core Values: </a:t>
            </a:r>
            <a:r>
              <a:rPr b="1" i="0" lang="en" sz="1600" u="none" cap="none" strike="noStrike">
                <a:solidFill>
                  <a:srgbClr val="EF7521"/>
                </a:solidFill>
                <a:latin typeface="Roboto"/>
                <a:ea typeface="Roboto"/>
                <a:cs typeface="Roboto"/>
                <a:sym typeface="Roboto"/>
              </a:rPr>
              <a:t>   </a:t>
            </a:r>
            <a:r>
              <a:rPr b="0" i="0" lang="en" sz="1300" u="none" cap="none" strike="noStrike">
                <a:solidFill>
                  <a:schemeClr val="dk1"/>
                </a:solidFill>
                <a:latin typeface="Arial"/>
                <a:ea typeface="Arial"/>
                <a:cs typeface="Arial"/>
                <a:sym typeface="Arial"/>
              </a:rPr>
              <a:t>INTEGRITY  |  EQUITY  |  ACCOUNTABILITY  |  TRUST  |  SERVICE</a:t>
            </a:r>
            <a:endParaRPr b="0" i="0" sz="1300" u="none" cap="none" strike="noStrike">
              <a:solidFill>
                <a:schemeClr val="dk1"/>
              </a:solidFill>
              <a:latin typeface="Arial"/>
              <a:ea typeface="Arial"/>
              <a:cs typeface="Arial"/>
              <a:sym typeface="Arial"/>
            </a:endParaRPr>
          </a:p>
        </p:txBody>
      </p:sp>
      <p:cxnSp>
        <p:nvCxnSpPr>
          <p:cNvPr descr="&quot;&quot;" id="211" name="Google Shape;211;p52"/>
          <p:cNvCxnSpPr/>
          <p:nvPr/>
        </p:nvCxnSpPr>
        <p:spPr>
          <a:xfrm>
            <a:off x="3130417" y="1632525"/>
            <a:ext cx="0" cy="674700"/>
          </a:xfrm>
          <a:prstGeom prst="straightConnector1">
            <a:avLst/>
          </a:prstGeom>
          <a:noFill/>
          <a:ln cap="flat" cmpd="sng" w="9525">
            <a:solidFill>
              <a:srgbClr val="488BC9"/>
            </a:solidFill>
            <a:prstDash val="dot"/>
            <a:round/>
            <a:headEnd len="sm" w="sm" type="none"/>
            <a:tailEnd len="sm" w="sm" type="none"/>
          </a:ln>
        </p:spPr>
      </p:cxnSp>
      <p:grpSp>
        <p:nvGrpSpPr>
          <p:cNvPr id="212" name="Google Shape;212;p52"/>
          <p:cNvGrpSpPr/>
          <p:nvPr/>
        </p:nvGrpSpPr>
        <p:grpSpPr>
          <a:xfrm>
            <a:off x="311700" y="3548650"/>
            <a:ext cx="8363900" cy="646200"/>
            <a:chOff x="375100" y="3396250"/>
            <a:chExt cx="8363900" cy="646200"/>
          </a:xfrm>
        </p:grpSpPr>
        <p:sp>
          <p:nvSpPr>
            <p:cNvPr id="213" name="Google Shape;213;p52"/>
            <p:cNvSpPr/>
            <p:nvPr/>
          </p:nvSpPr>
          <p:spPr>
            <a:xfrm rot="5400000">
              <a:off x="7124400" y="2427850"/>
              <a:ext cx="646200" cy="2583000"/>
            </a:xfrm>
            <a:prstGeom prst="round2SameRect">
              <a:avLst>
                <a:gd fmla="val 50000" name="adj1"/>
                <a:gd fmla="val 0" name="adj2"/>
              </a:avLst>
            </a:prstGeom>
            <a:gradFill>
              <a:gsLst>
                <a:gs pos="0">
                  <a:srgbClr val="3CC1CC"/>
                </a:gs>
                <a:gs pos="33000">
                  <a:srgbClr val="6EC4E8"/>
                </a:gs>
                <a:gs pos="100000">
                  <a:srgbClr val="488BC9"/>
                </a:gs>
              </a:gsLst>
              <a:lin ang="10800025" scaled="0"/>
            </a:gra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52"/>
            <p:cNvSpPr/>
            <p:nvPr/>
          </p:nvSpPr>
          <p:spPr>
            <a:xfrm rot="5400000">
              <a:off x="5197433" y="2427850"/>
              <a:ext cx="646200" cy="2583000"/>
            </a:xfrm>
            <a:prstGeom prst="round2SameRect">
              <a:avLst>
                <a:gd fmla="val 50000" name="adj1"/>
                <a:gd fmla="val 0" name="adj2"/>
              </a:avLst>
            </a:prstGeom>
            <a:gradFill>
              <a:gsLst>
                <a:gs pos="0">
                  <a:srgbClr val="3CC1CC"/>
                </a:gs>
                <a:gs pos="33000">
                  <a:srgbClr val="6EC4E8"/>
                </a:gs>
                <a:gs pos="100000">
                  <a:srgbClr val="488BC9"/>
                </a:gs>
              </a:gsLst>
              <a:lin ang="10800025" scaled="0"/>
            </a:gra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52"/>
            <p:cNvSpPr/>
            <p:nvPr/>
          </p:nvSpPr>
          <p:spPr>
            <a:xfrm rot="5400000">
              <a:off x="3270467" y="2427850"/>
              <a:ext cx="646200" cy="2583000"/>
            </a:xfrm>
            <a:prstGeom prst="round2SameRect">
              <a:avLst>
                <a:gd fmla="val 50000" name="adj1"/>
                <a:gd fmla="val 0" name="adj2"/>
              </a:avLst>
            </a:prstGeom>
            <a:gradFill>
              <a:gsLst>
                <a:gs pos="0">
                  <a:srgbClr val="3CC1CC"/>
                </a:gs>
                <a:gs pos="33000">
                  <a:srgbClr val="6EC4E8"/>
                </a:gs>
                <a:gs pos="100000">
                  <a:srgbClr val="488BC9"/>
                </a:gs>
              </a:gsLst>
              <a:lin ang="10800025" scaled="0"/>
            </a:gra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52"/>
            <p:cNvSpPr/>
            <p:nvPr/>
          </p:nvSpPr>
          <p:spPr>
            <a:xfrm rot="5400000">
              <a:off x="1343500" y="2427850"/>
              <a:ext cx="646200" cy="2583000"/>
            </a:xfrm>
            <a:prstGeom prst="round2SameRect">
              <a:avLst>
                <a:gd fmla="val 50000" name="adj1"/>
                <a:gd fmla="val 0" name="adj2"/>
              </a:avLst>
            </a:prstGeom>
            <a:gradFill>
              <a:gsLst>
                <a:gs pos="0">
                  <a:srgbClr val="3CC1CC"/>
                </a:gs>
                <a:gs pos="33000">
                  <a:srgbClr val="6EC4E8"/>
                </a:gs>
                <a:gs pos="100000">
                  <a:srgbClr val="488BC9"/>
                </a:gs>
              </a:gsLst>
              <a:lin ang="10800025" scaled="0"/>
            </a:gra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52"/>
            <p:cNvSpPr txBox="1"/>
            <p:nvPr/>
          </p:nvSpPr>
          <p:spPr>
            <a:xfrm>
              <a:off x="959725" y="3534700"/>
              <a:ext cx="18015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Roboto"/>
                  <a:ea typeface="Roboto"/>
                  <a:cs typeface="Roboto"/>
                  <a:sym typeface="Roboto"/>
                </a:rPr>
                <a:t>Increase Student</a:t>
              </a:r>
              <a:br>
                <a:rPr b="1" i="0" lang="en" sz="1200" u="none" cap="none" strike="noStrike">
                  <a:solidFill>
                    <a:srgbClr val="FFFFFF"/>
                  </a:solidFill>
                  <a:latin typeface="Roboto"/>
                  <a:ea typeface="Roboto"/>
                  <a:cs typeface="Roboto"/>
                  <a:sym typeface="Roboto"/>
                </a:rPr>
              </a:br>
              <a:r>
                <a:rPr b="1" i="0" lang="en" sz="1200" u="none" cap="none" strike="noStrike">
                  <a:solidFill>
                    <a:srgbClr val="FFFFFF"/>
                  </a:solidFill>
                  <a:latin typeface="Roboto"/>
                  <a:ea typeface="Roboto"/>
                  <a:cs typeface="Roboto"/>
                  <a:sym typeface="Roboto"/>
                </a:rPr>
                <a:t>Engagement</a:t>
              </a:r>
              <a:endParaRPr b="1" i="0" sz="1200" u="none" cap="none" strike="noStrike">
                <a:solidFill>
                  <a:srgbClr val="FFFFFF"/>
                </a:solidFill>
                <a:latin typeface="Roboto"/>
                <a:ea typeface="Roboto"/>
                <a:cs typeface="Roboto"/>
                <a:sym typeface="Roboto"/>
              </a:endParaRPr>
            </a:p>
          </p:txBody>
        </p:sp>
        <p:sp>
          <p:nvSpPr>
            <p:cNvPr id="218" name="Google Shape;218;p52"/>
            <p:cNvSpPr txBox="1"/>
            <p:nvPr/>
          </p:nvSpPr>
          <p:spPr>
            <a:xfrm>
              <a:off x="3118651" y="3529988"/>
              <a:ext cx="14046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Roboto"/>
                  <a:ea typeface="Roboto"/>
                  <a:cs typeface="Roboto"/>
                  <a:sym typeface="Roboto"/>
                </a:rPr>
                <a:t>Accelerate Student Outcomes</a:t>
              </a:r>
              <a:endParaRPr b="1" i="0" sz="1200" u="none" cap="none" strike="noStrike">
                <a:solidFill>
                  <a:srgbClr val="FFFFFF"/>
                </a:solidFill>
                <a:latin typeface="Roboto"/>
                <a:ea typeface="Roboto"/>
                <a:cs typeface="Roboto"/>
                <a:sym typeface="Roboto"/>
              </a:endParaRPr>
            </a:p>
          </p:txBody>
        </p:sp>
        <p:sp>
          <p:nvSpPr>
            <p:cNvPr id="219" name="Google Shape;219;p52"/>
            <p:cNvSpPr txBox="1"/>
            <p:nvPr/>
          </p:nvSpPr>
          <p:spPr>
            <a:xfrm>
              <a:off x="7024201" y="3534688"/>
              <a:ext cx="14046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Roboto"/>
                  <a:ea typeface="Roboto"/>
                  <a:cs typeface="Roboto"/>
                  <a:sym typeface="Roboto"/>
                </a:rPr>
                <a:t>Provide Operational Excellence</a:t>
              </a:r>
              <a:endParaRPr b="1" i="0" sz="1200" u="none" cap="none" strike="noStrike">
                <a:solidFill>
                  <a:srgbClr val="FFFFFF"/>
                </a:solidFill>
                <a:latin typeface="Roboto"/>
                <a:ea typeface="Roboto"/>
                <a:cs typeface="Roboto"/>
                <a:sym typeface="Roboto"/>
              </a:endParaRPr>
            </a:p>
          </p:txBody>
        </p:sp>
        <p:sp>
          <p:nvSpPr>
            <p:cNvPr id="220" name="Google Shape;220;p52"/>
            <p:cNvSpPr txBox="1"/>
            <p:nvPr/>
          </p:nvSpPr>
          <p:spPr>
            <a:xfrm>
              <a:off x="5071413" y="3534688"/>
              <a:ext cx="14046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Roboto"/>
                  <a:ea typeface="Roboto"/>
                  <a:cs typeface="Roboto"/>
                  <a:sym typeface="Roboto"/>
                </a:rPr>
                <a:t>Strengthen the Educator Workforce</a:t>
              </a:r>
              <a:endParaRPr b="1" i="0" sz="1200" u="none" cap="none" strike="noStrike">
                <a:solidFill>
                  <a:srgbClr val="FFFFFF"/>
                </a:solidFill>
                <a:latin typeface="Roboto"/>
                <a:ea typeface="Roboto"/>
                <a:cs typeface="Roboto"/>
                <a:sym typeface="Roboto"/>
              </a:endParaRPr>
            </a:p>
          </p:txBody>
        </p:sp>
      </p:grpSp>
      <p:cxnSp>
        <p:nvCxnSpPr>
          <p:cNvPr descr="&quot;&quot;" id="221" name="Google Shape;221;p52"/>
          <p:cNvCxnSpPr/>
          <p:nvPr/>
        </p:nvCxnSpPr>
        <p:spPr>
          <a:xfrm>
            <a:off x="5120450" y="1632525"/>
            <a:ext cx="0" cy="674700"/>
          </a:xfrm>
          <a:prstGeom prst="straightConnector1">
            <a:avLst/>
          </a:prstGeom>
          <a:noFill/>
          <a:ln cap="flat" cmpd="sng" w="9525">
            <a:solidFill>
              <a:srgbClr val="488BC9"/>
            </a:solidFill>
            <a:prstDash val="dot"/>
            <a:round/>
            <a:headEnd len="sm" w="sm" type="none"/>
            <a:tailEnd len="sm" w="sm" type="none"/>
          </a:ln>
        </p:spPr>
      </p:cxnSp>
      <p:cxnSp>
        <p:nvCxnSpPr>
          <p:cNvPr descr="&quot;&quot;" id="222" name="Google Shape;222;p52"/>
          <p:cNvCxnSpPr/>
          <p:nvPr/>
        </p:nvCxnSpPr>
        <p:spPr>
          <a:xfrm>
            <a:off x="7110483" y="1632525"/>
            <a:ext cx="0" cy="674700"/>
          </a:xfrm>
          <a:prstGeom prst="straightConnector1">
            <a:avLst/>
          </a:prstGeom>
          <a:noFill/>
          <a:ln cap="flat" cmpd="sng" w="9525">
            <a:solidFill>
              <a:srgbClr val="488BC9"/>
            </a:solidFill>
            <a:prstDash val="dot"/>
            <a:round/>
            <a:headEnd len="sm" w="sm" type="none"/>
            <a:tailEnd len="sm" w="sm" type="none"/>
          </a:ln>
        </p:spPr>
      </p:cxnSp>
      <p:cxnSp>
        <p:nvCxnSpPr>
          <p:cNvPr descr="&quot;&quot;" id="223" name="Google Shape;223;p52"/>
          <p:cNvCxnSpPr/>
          <p:nvPr/>
        </p:nvCxnSpPr>
        <p:spPr>
          <a:xfrm>
            <a:off x="-160100" y="2409466"/>
            <a:ext cx="9030600" cy="0"/>
          </a:xfrm>
          <a:prstGeom prst="straightConnector1">
            <a:avLst/>
          </a:prstGeom>
          <a:noFill/>
          <a:ln cap="flat" cmpd="sng" w="9525">
            <a:solidFill>
              <a:srgbClr val="488BC9"/>
            </a:solidFill>
            <a:prstDash val="dot"/>
            <a:round/>
            <a:headEnd len="sm" w="sm" type="none"/>
            <a:tailEnd len="sm" w="sm" type="none"/>
          </a:ln>
        </p:spPr>
      </p:cxnSp>
      <p:cxnSp>
        <p:nvCxnSpPr>
          <p:cNvPr descr="&quot;&quot;" id="224" name="Google Shape;224;p52"/>
          <p:cNvCxnSpPr/>
          <p:nvPr/>
        </p:nvCxnSpPr>
        <p:spPr>
          <a:xfrm>
            <a:off x="-160100" y="3016625"/>
            <a:ext cx="9030600" cy="0"/>
          </a:xfrm>
          <a:prstGeom prst="straightConnector1">
            <a:avLst/>
          </a:prstGeom>
          <a:noFill/>
          <a:ln cap="flat" cmpd="sng" w="9525">
            <a:solidFill>
              <a:srgbClr val="488BC9"/>
            </a:solidFill>
            <a:prstDash val="dot"/>
            <a:round/>
            <a:headEnd len="sm" w="sm" type="none"/>
            <a:tailEnd len="sm" w="sm" type="none"/>
          </a:ln>
        </p:spPr>
      </p:cxnSp>
      <p:sp>
        <p:nvSpPr>
          <p:cNvPr id="225" name="Google Shape;225;p52"/>
          <p:cNvSpPr txBox="1"/>
          <p:nvPr/>
        </p:nvSpPr>
        <p:spPr>
          <a:xfrm>
            <a:off x="311700" y="3219775"/>
            <a:ext cx="1600200" cy="299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800"/>
              </a:spcAft>
              <a:buClr>
                <a:srgbClr val="000000"/>
              </a:buClr>
              <a:buSzPts val="1600"/>
              <a:buFont typeface="Arial"/>
              <a:buNone/>
            </a:pPr>
            <a:r>
              <a:rPr b="1" i="0" lang="en" sz="1600" u="none" cap="none" strike="noStrike">
                <a:solidFill>
                  <a:srgbClr val="488BC9"/>
                </a:solidFill>
                <a:latin typeface="Roboto"/>
                <a:ea typeface="Roboto"/>
                <a:cs typeface="Roboto"/>
                <a:sym typeface="Roboto"/>
              </a:rPr>
              <a:t>Our Priorities:</a:t>
            </a:r>
            <a:endParaRPr b="0" i="0" sz="1300" u="none" cap="none" strike="noStrike">
              <a:solidFill>
                <a:srgbClr val="488BC9"/>
              </a:solidFill>
              <a:latin typeface="Arial"/>
              <a:ea typeface="Arial"/>
              <a:cs typeface="Arial"/>
              <a:sym typeface="Arial"/>
            </a:endParaRPr>
          </a:p>
        </p:txBody>
      </p:sp>
      <p:sp>
        <p:nvSpPr>
          <p:cNvPr id="226" name="Google Shape;226;p52"/>
          <p:cNvSpPr txBox="1"/>
          <p:nvPr/>
        </p:nvSpPr>
        <p:spPr>
          <a:xfrm>
            <a:off x="311700" y="171000"/>
            <a:ext cx="5556600" cy="265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200"/>
              </a:spcAft>
              <a:buClr>
                <a:srgbClr val="000000"/>
              </a:buClr>
              <a:buSzPts val="2000"/>
              <a:buFont typeface="Arial"/>
              <a:buNone/>
            </a:pPr>
            <a:r>
              <a:rPr b="1" i="0" lang="en" sz="2000" u="none" cap="none" strike="noStrike">
                <a:solidFill>
                  <a:schemeClr val="dk1"/>
                </a:solidFill>
                <a:latin typeface="Roboto"/>
                <a:ea typeface="Roboto"/>
                <a:cs typeface="Roboto"/>
                <a:sym typeface="Roboto"/>
              </a:rPr>
              <a:t>Theory of Change</a:t>
            </a:r>
            <a:endParaRPr b="1" i="0" sz="2000" u="none" cap="none" strike="noStrike">
              <a:solidFill>
                <a:schemeClr val="dk1"/>
              </a:solidFill>
              <a:latin typeface="Roboto"/>
              <a:ea typeface="Roboto"/>
              <a:cs typeface="Roboto"/>
              <a:sym typeface="Roboto"/>
            </a:endParaRPr>
          </a:p>
        </p:txBody>
      </p:sp>
      <p:cxnSp>
        <p:nvCxnSpPr>
          <p:cNvPr descr="&quot;&quot;" id="227" name="Google Shape;227;p52"/>
          <p:cNvCxnSpPr/>
          <p:nvPr/>
        </p:nvCxnSpPr>
        <p:spPr>
          <a:xfrm>
            <a:off x="-160100" y="588900"/>
            <a:ext cx="8989500" cy="0"/>
          </a:xfrm>
          <a:prstGeom prst="straightConnector1">
            <a:avLst/>
          </a:prstGeom>
          <a:noFill/>
          <a:ln cap="flat" cmpd="sng" w="9525">
            <a:solidFill>
              <a:srgbClr val="488BC9"/>
            </a:solidFill>
            <a:prstDash val="dot"/>
            <a:round/>
            <a:headEnd len="sm" w="sm" type="none"/>
            <a:tailEnd len="sm" w="sm" type="none"/>
          </a:ln>
        </p:spPr>
      </p:cxnSp>
      <p:sp>
        <p:nvSpPr>
          <p:cNvPr id="228" name="Google Shape;228;p52"/>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229" name="Google Shape;229;p52"/>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1">
  <p:cSld name="TITLE_AND_BODY_1_1_1_1_1_1_1_1_1_1_1_1">
    <p:spTree>
      <p:nvGrpSpPr>
        <p:cNvPr id="230" name="Shape 230"/>
        <p:cNvGrpSpPr/>
        <p:nvPr/>
      </p:nvGrpSpPr>
      <p:grpSpPr>
        <a:xfrm>
          <a:off x="0" y="0"/>
          <a:ext cx="0" cy="0"/>
          <a:chOff x="0" y="0"/>
          <a:chExt cx="0" cy="0"/>
        </a:xfrm>
      </p:grpSpPr>
      <p:pic>
        <p:nvPicPr>
          <p:cNvPr descr="Photo of middle school students" id="231" name="Google Shape;231;p53"/>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232" name="Google Shape;232;p53"/>
          <p:cNvSpPr txBox="1"/>
          <p:nvPr>
            <p:ph type="title"/>
          </p:nvPr>
        </p:nvSpPr>
        <p:spPr>
          <a:xfrm>
            <a:off x="0" y="3361600"/>
            <a:ext cx="9144000" cy="666600"/>
          </a:xfrm>
          <a:prstGeom prst="rect">
            <a:avLst/>
          </a:prstGeom>
          <a:solidFill>
            <a:srgbClr val="488BC9"/>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233" name="Google Shape;233;p53"/>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pic>
        <p:nvPicPr>
          <p:cNvPr descr="CDE logo" id="234" name="Google Shape;234;p53"/>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2">
  <p:cSld name="TITLE_AND_BODY_1_1_1_1_1_1_1_1_1_1_1_1_1">
    <p:spTree>
      <p:nvGrpSpPr>
        <p:cNvPr id="235" name="Shape 235"/>
        <p:cNvGrpSpPr/>
        <p:nvPr/>
      </p:nvGrpSpPr>
      <p:grpSpPr>
        <a:xfrm>
          <a:off x="0" y="0"/>
          <a:ext cx="0" cy="0"/>
          <a:chOff x="0" y="0"/>
          <a:chExt cx="0" cy="0"/>
        </a:xfrm>
      </p:grpSpPr>
      <p:pic>
        <p:nvPicPr>
          <p:cNvPr descr="Photo of high school students" id="236" name="Google Shape;236;p54"/>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237" name="Google Shape;237;p54"/>
          <p:cNvSpPr txBox="1"/>
          <p:nvPr>
            <p:ph type="title"/>
          </p:nvPr>
        </p:nvSpPr>
        <p:spPr>
          <a:xfrm>
            <a:off x="0" y="3361600"/>
            <a:ext cx="9144000" cy="666600"/>
          </a:xfrm>
          <a:prstGeom prst="rect">
            <a:avLst/>
          </a:prstGeom>
          <a:solidFill>
            <a:srgbClr val="488BC9"/>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238" name="Google Shape;238;p54"/>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239" name="Google Shape;239;p54"/>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4">
  <p:cSld name="TITLE_AND_BODY_1_1_1_1_1_1_1_1_1_1_1_1_1_1_1">
    <p:spTree>
      <p:nvGrpSpPr>
        <p:cNvPr id="240" name="Shape 240"/>
        <p:cNvGrpSpPr/>
        <p:nvPr/>
      </p:nvGrpSpPr>
      <p:grpSpPr>
        <a:xfrm>
          <a:off x="0" y="0"/>
          <a:ext cx="0" cy="0"/>
          <a:chOff x="0" y="0"/>
          <a:chExt cx="0" cy="0"/>
        </a:xfrm>
      </p:grpSpPr>
      <p:pic>
        <p:nvPicPr>
          <p:cNvPr descr="Photo of high school student and family" id="241" name="Google Shape;241;p55"/>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242" name="Google Shape;242;p55"/>
          <p:cNvSpPr txBox="1"/>
          <p:nvPr>
            <p:ph type="title"/>
          </p:nvPr>
        </p:nvSpPr>
        <p:spPr>
          <a:xfrm>
            <a:off x="0" y="3361600"/>
            <a:ext cx="9144000" cy="666600"/>
          </a:xfrm>
          <a:prstGeom prst="rect">
            <a:avLst/>
          </a:prstGeom>
          <a:solidFill>
            <a:srgbClr val="488BC9"/>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243" name="Google Shape;243;p55"/>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244" name="Google Shape;244;p55"/>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5">
  <p:cSld name="TITLE_AND_BODY_1_1_1_1_1_1_1_1_1_1_1_1_2">
    <p:spTree>
      <p:nvGrpSpPr>
        <p:cNvPr id="245" name="Shape 245"/>
        <p:cNvGrpSpPr/>
        <p:nvPr/>
      </p:nvGrpSpPr>
      <p:grpSpPr>
        <a:xfrm>
          <a:off x="0" y="0"/>
          <a:ext cx="0" cy="0"/>
          <a:chOff x="0" y="0"/>
          <a:chExt cx="0" cy="0"/>
        </a:xfrm>
      </p:grpSpPr>
      <p:pic>
        <p:nvPicPr>
          <p:cNvPr descr="Photo of high school students" id="246" name="Google Shape;246;p56"/>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247" name="Google Shape;247;p56"/>
          <p:cNvSpPr txBox="1"/>
          <p:nvPr>
            <p:ph type="title"/>
          </p:nvPr>
        </p:nvSpPr>
        <p:spPr>
          <a:xfrm>
            <a:off x="0" y="3361600"/>
            <a:ext cx="9144000" cy="666600"/>
          </a:xfrm>
          <a:prstGeom prst="rect">
            <a:avLst/>
          </a:prstGeom>
          <a:solidFill>
            <a:srgbClr val="488BC9"/>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248" name="Google Shape;248;p56"/>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249" name="Google Shape;249;p56"/>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6">
  <p:cSld name="TITLE_AND_BODY_1_1_1_1_1_1_1_1_1_1_1_1_1_2">
    <p:spTree>
      <p:nvGrpSpPr>
        <p:cNvPr id="250" name="Shape 250"/>
        <p:cNvGrpSpPr/>
        <p:nvPr/>
      </p:nvGrpSpPr>
      <p:grpSpPr>
        <a:xfrm>
          <a:off x="0" y="0"/>
          <a:ext cx="0" cy="0"/>
          <a:chOff x="0" y="0"/>
          <a:chExt cx="0" cy="0"/>
        </a:xfrm>
      </p:grpSpPr>
      <p:pic>
        <p:nvPicPr>
          <p:cNvPr descr="Photo of middle school students" id="251" name="Google Shape;251;p57"/>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252" name="Google Shape;252;p57"/>
          <p:cNvSpPr txBox="1"/>
          <p:nvPr>
            <p:ph type="title"/>
          </p:nvPr>
        </p:nvSpPr>
        <p:spPr>
          <a:xfrm>
            <a:off x="0" y="3361600"/>
            <a:ext cx="9144000" cy="666600"/>
          </a:xfrm>
          <a:prstGeom prst="rect">
            <a:avLst/>
          </a:prstGeom>
          <a:solidFill>
            <a:srgbClr val="488BC9"/>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253" name="Google Shape;253;p57"/>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pic>
        <p:nvPicPr>
          <p:cNvPr descr="CDE logo" id="254" name="Google Shape;254;p57"/>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8">
  <p:cSld name="TITLE_AND_BODY_1_1_1_1_1_1_1_1_1_1_1_1_1_1_1_1">
    <p:spTree>
      <p:nvGrpSpPr>
        <p:cNvPr id="255" name="Shape 255"/>
        <p:cNvGrpSpPr/>
        <p:nvPr/>
      </p:nvGrpSpPr>
      <p:grpSpPr>
        <a:xfrm>
          <a:off x="0" y="0"/>
          <a:ext cx="0" cy="0"/>
          <a:chOff x="0" y="0"/>
          <a:chExt cx="0" cy="0"/>
        </a:xfrm>
      </p:grpSpPr>
      <p:pic>
        <p:nvPicPr>
          <p:cNvPr descr="Photo of middle school student" id="256" name="Google Shape;256;p58"/>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257" name="Google Shape;257;p58"/>
          <p:cNvSpPr txBox="1"/>
          <p:nvPr>
            <p:ph type="title"/>
          </p:nvPr>
        </p:nvSpPr>
        <p:spPr>
          <a:xfrm>
            <a:off x="0" y="3361600"/>
            <a:ext cx="9144000" cy="666600"/>
          </a:xfrm>
          <a:prstGeom prst="rect">
            <a:avLst/>
          </a:prstGeom>
          <a:solidFill>
            <a:srgbClr val="488BC9"/>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258" name="Google Shape;258;p58"/>
          <p:cNvSpPr txBox="1"/>
          <p:nvPr/>
        </p:nvSpPr>
        <p:spPr>
          <a:xfrm>
            <a:off x="123875" y="4568875"/>
            <a:ext cx="517500" cy="487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chemeClr val="dk1"/>
                </a:solidFill>
                <a:latin typeface="Arial"/>
                <a:ea typeface="Arial"/>
                <a:cs typeface="Arial"/>
                <a:sym typeface="Arial"/>
              </a:rPr>
              <a:t> </a:t>
            </a:r>
            <a:fld id="{00000000-1234-1234-1234-123412341234}" type="slidenum">
              <a:rPr b="0" i="0" lang="en"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pic>
        <p:nvPicPr>
          <p:cNvPr descr="CDE logo" id="259" name="Google Shape;259;p58"/>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can be copy/pasted to other slides - 01">
  <p:cSld name="TITLE_AND_BODY_1_1_1_1_1_1_1_1_1_1_1_1_1_1_1_1_1">
    <p:spTree>
      <p:nvGrpSpPr>
        <p:cNvPr id="260" name="Shape 260"/>
        <p:cNvGrpSpPr/>
        <p:nvPr/>
      </p:nvGrpSpPr>
      <p:grpSpPr>
        <a:xfrm>
          <a:off x="0" y="0"/>
          <a:ext cx="0" cy="0"/>
          <a:chOff x="0" y="0"/>
          <a:chExt cx="0" cy="0"/>
        </a:xfrm>
      </p:grpSpPr>
      <p:pic>
        <p:nvPicPr>
          <p:cNvPr descr="Photo of elementary student" id="261" name="Google Shape;261;p59"/>
          <p:cNvPicPr preferRelativeResize="0"/>
          <p:nvPr/>
        </p:nvPicPr>
        <p:blipFill rotWithShape="1">
          <a:blip r:embed="rId2">
            <a:alphaModFix/>
          </a:blip>
          <a:srcRect b="0" l="0" r="0" t="0"/>
          <a:stretch/>
        </p:blipFill>
        <p:spPr>
          <a:xfrm>
            <a:off x="152400" y="152400"/>
            <a:ext cx="1828800" cy="1828800"/>
          </a:xfrm>
          <a:prstGeom prst="rect">
            <a:avLst/>
          </a:prstGeom>
          <a:noFill/>
          <a:ln>
            <a:noFill/>
          </a:ln>
        </p:spPr>
      </p:pic>
      <p:pic>
        <p:nvPicPr>
          <p:cNvPr descr="Photo of elementary student" id="262" name="Google Shape;262;p59"/>
          <p:cNvPicPr preferRelativeResize="0"/>
          <p:nvPr/>
        </p:nvPicPr>
        <p:blipFill rotWithShape="1">
          <a:blip r:embed="rId3">
            <a:alphaModFix/>
          </a:blip>
          <a:srcRect b="0" l="0" r="0" t="0"/>
          <a:stretch/>
        </p:blipFill>
        <p:spPr>
          <a:xfrm>
            <a:off x="2441933" y="152400"/>
            <a:ext cx="1828800" cy="1828800"/>
          </a:xfrm>
          <a:prstGeom prst="rect">
            <a:avLst/>
          </a:prstGeom>
          <a:noFill/>
          <a:ln>
            <a:noFill/>
          </a:ln>
        </p:spPr>
      </p:pic>
      <p:pic>
        <p:nvPicPr>
          <p:cNvPr descr="Photo of elementary students and teacher" id="263" name="Google Shape;263;p59"/>
          <p:cNvPicPr preferRelativeResize="0"/>
          <p:nvPr/>
        </p:nvPicPr>
        <p:blipFill rotWithShape="1">
          <a:blip r:embed="rId4">
            <a:alphaModFix/>
          </a:blip>
          <a:srcRect b="0" l="0" r="0" t="0"/>
          <a:stretch/>
        </p:blipFill>
        <p:spPr>
          <a:xfrm>
            <a:off x="4731467" y="152400"/>
            <a:ext cx="1828800" cy="1828800"/>
          </a:xfrm>
          <a:prstGeom prst="rect">
            <a:avLst/>
          </a:prstGeom>
          <a:noFill/>
          <a:ln>
            <a:noFill/>
          </a:ln>
        </p:spPr>
      </p:pic>
      <p:pic>
        <p:nvPicPr>
          <p:cNvPr descr="Photo of elementary student" id="264" name="Google Shape;264;p59"/>
          <p:cNvPicPr preferRelativeResize="0"/>
          <p:nvPr/>
        </p:nvPicPr>
        <p:blipFill rotWithShape="1">
          <a:blip r:embed="rId5">
            <a:alphaModFix/>
          </a:blip>
          <a:srcRect b="0" l="0" r="0" t="0"/>
          <a:stretch/>
        </p:blipFill>
        <p:spPr>
          <a:xfrm>
            <a:off x="7021000" y="152400"/>
            <a:ext cx="1828800" cy="1828800"/>
          </a:xfrm>
          <a:prstGeom prst="rect">
            <a:avLst/>
          </a:prstGeom>
          <a:noFill/>
          <a:ln>
            <a:noFill/>
          </a:ln>
        </p:spPr>
      </p:pic>
      <p:pic>
        <p:nvPicPr>
          <p:cNvPr descr="Photo of elementary student" id="265" name="Google Shape;265;p59"/>
          <p:cNvPicPr preferRelativeResize="0"/>
          <p:nvPr/>
        </p:nvPicPr>
        <p:blipFill rotWithShape="1">
          <a:blip r:embed="rId6">
            <a:alphaModFix/>
          </a:blip>
          <a:srcRect b="0" l="0" r="0" t="0"/>
          <a:stretch/>
        </p:blipFill>
        <p:spPr>
          <a:xfrm>
            <a:off x="152400" y="2205550"/>
            <a:ext cx="1828800" cy="1828800"/>
          </a:xfrm>
          <a:prstGeom prst="rect">
            <a:avLst/>
          </a:prstGeom>
          <a:noFill/>
          <a:ln>
            <a:noFill/>
          </a:ln>
        </p:spPr>
      </p:pic>
      <p:pic>
        <p:nvPicPr>
          <p:cNvPr descr="Photo of elementary student" id="266" name="Google Shape;266;p59"/>
          <p:cNvPicPr preferRelativeResize="0"/>
          <p:nvPr/>
        </p:nvPicPr>
        <p:blipFill rotWithShape="1">
          <a:blip r:embed="rId7">
            <a:alphaModFix/>
          </a:blip>
          <a:srcRect b="0" l="0" r="0" t="0"/>
          <a:stretch/>
        </p:blipFill>
        <p:spPr>
          <a:xfrm>
            <a:off x="2441933" y="2205550"/>
            <a:ext cx="1828800" cy="1828800"/>
          </a:xfrm>
          <a:prstGeom prst="rect">
            <a:avLst/>
          </a:prstGeom>
          <a:noFill/>
          <a:ln>
            <a:noFill/>
          </a:ln>
        </p:spPr>
      </p:pic>
      <p:pic>
        <p:nvPicPr>
          <p:cNvPr descr="Photo of elementary student" id="267" name="Google Shape;267;p59"/>
          <p:cNvPicPr preferRelativeResize="0"/>
          <p:nvPr/>
        </p:nvPicPr>
        <p:blipFill rotWithShape="1">
          <a:blip r:embed="rId8">
            <a:alphaModFix/>
          </a:blip>
          <a:srcRect b="0" l="0" r="0" t="0"/>
          <a:stretch/>
        </p:blipFill>
        <p:spPr>
          <a:xfrm>
            <a:off x="4731467" y="2205550"/>
            <a:ext cx="1828800" cy="1828800"/>
          </a:xfrm>
          <a:prstGeom prst="rect">
            <a:avLst/>
          </a:prstGeom>
          <a:noFill/>
          <a:ln>
            <a:noFill/>
          </a:ln>
        </p:spPr>
      </p:pic>
      <p:pic>
        <p:nvPicPr>
          <p:cNvPr descr="Photo of elementary students" id="268" name="Google Shape;268;p59"/>
          <p:cNvPicPr preferRelativeResize="0"/>
          <p:nvPr/>
        </p:nvPicPr>
        <p:blipFill rotWithShape="1">
          <a:blip r:embed="rId9">
            <a:alphaModFix/>
          </a:blip>
          <a:srcRect b="0" l="0" r="0" t="0"/>
          <a:stretch/>
        </p:blipFill>
        <p:spPr>
          <a:xfrm>
            <a:off x="7021000" y="2205550"/>
            <a:ext cx="1828800" cy="1828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Orange - 07">
  <p:cSld name="TITLE_AND_BODY_1_1_1_1_1_1">
    <p:spTree>
      <p:nvGrpSpPr>
        <p:cNvPr id="26" name="Shape 26"/>
        <p:cNvGrpSpPr/>
        <p:nvPr/>
      </p:nvGrpSpPr>
      <p:grpSpPr>
        <a:xfrm>
          <a:off x="0" y="0"/>
          <a:ext cx="0" cy="0"/>
          <a:chOff x="0" y="0"/>
          <a:chExt cx="0" cy="0"/>
        </a:xfrm>
      </p:grpSpPr>
      <p:pic>
        <p:nvPicPr>
          <p:cNvPr descr="Photo of elementary students" id="27" name="Google Shape;27;p33"/>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28" name="Google Shape;28;p33"/>
          <p:cNvSpPr txBox="1"/>
          <p:nvPr>
            <p:ph type="title"/>
          </p:nvPr>
        </p:nvSpPr>
        <p:spPr>
          <a:xfrm>
            <a:off x="0" y="3361600"/>
            <a:ext cx="9144000" cy="666600"/>
          </a:xfrm>
          <a:prstGeom prst="rect">
            <a:avLst/>
          </a:prstGeom>
          <a:solidFill>
            <a:srgbClr val="EF7521"/>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29" name="Google Shape;29;p33"/>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30" name="Google Shape;30;p33"/>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can be copy/pasted to other slides - 02">
  <p:cSld name="TITLE_AND_BODY_1_1_1_1_1_1_1_1_1_1_1_1_1_1_1_1_1_1">
    <p:spTree>
      <p:nvGrpSpPr>
        <p:cNvPr id="269" name="Shape 269"/>
        <p:cNvGrpSpPr/>
        <p:nvPr/>
      </p:nvGrpSpPr>
      <p:grpSpPr>
        <a:xfrm>
          <a:off x="0" y="0"/>
          <a:ext cx="0" cy="0"/>
          <a:chOff x="0" y="0"/>
          <a:chExt cx="0" cy="0"/>
        </a:xfrm>
      </p:grpSpPr>
      <p:pic>
        <p:nvPicPr>
          <p:cNvPr descr="Photo of elementary students" id="270" name="Google Shape;270;p60"/>
          <p:cNvPicPr preferRelativeResize="0"/>
          <p:nvPr/>
        </p:nvPicPr>
        <p:blipFill rotWithShape="1">
          <a:blip r:embed="rId2">
            <a:alphaModFix/>
          </a:blip>
          <a:srcRect b="0" l="0" r="0" t="0"/>
          <a:stretch/>
        </p:blipFill>
        <p:spPr>
          <a:xfrm>
            <a:off x="152400" y="152400"/>
            <a:ext cx="1828800" cy="1828800"/>
          </a:xfrm>
          <a:prstGeom prst="rect">
            <a:avLst/>
          </a:prstGeom>
          <a:noFill/>
          <a:ln>
            <a:noFill/>
          </a:ln>
        </p:spPr>
      </p:pic>
      <p:pic>
        <p:nvPicPr>
          <p:cNvPr descr="Photo of elementary students" id="271" name="Google Shape;271;p60"/>
          <p:cNvPicPr preferRelativeResize="0"/>
          <p:nvPr/>
        </p:nvPicPr>
        <p:blipFill rotWithShape="1">
          <a:blip r:embed="rId3">
            <a:alphaModFix/>
          </a:blip>
          <a:srcRect b="0" l="0" r="0" t="0"/>
          <a:stretch/>
        </p:blipFill>
        <p:spPr>
          <a:xfrm>
            <a:off x="2441933" y="152400"/>
            <a:ext cx="1828800" cy="1828800"/>
          </a:xfrm>
          <a:prstGeom prst="rect">
            <a:avLst/>
          </a:prstGeom>
          <a:noFill/>
          <a:ln>
            <a:noFill/>
          </a:ln>
        </p:spPr>
      </p:pic>
      <p:pic>
        <p:nvPicPr>
          <p:cNvPr descr="Photo of high school student" id="272" name="Google Shape;272;p60"/>
          <p:cNvPicPr preferRelativeResize="0"/>
          <p:nvPr/>
        </p:nvPicPr>
        <p:blipFill rotWithShape="1">
          <a:blip r:embed="rId4">
            <a:alphaModFix/>
          </a:blip>
          <a:srcRect b="0" l="0" r="0" t="0"/>
          <a:stretch/>
        </p:blipFill>
        <p:spPr>
          <a:xfrm>
            <a:off x="4731467" y="152400"/>
            <a:ext cx="1828800" cy="1828800"/>
          </a:xfrm>
          <a:prstGeom prst="rect">
            <a:avLst/>
          </a:prstGeom>
          <a:noFill/>
          <a:ln>
            <a:noFill/>
          </a:ln>
        </p:spPr>
      </p:pic>
      <p:pic>
        <p:nvPicPr>
          <p:cNvPr descr="Photo of high school students" id="273" name="Google Shape;273;p60"/>
          <p:cNvPicPr preferRelativeResize="0"/>
          <p:nvPr/>
        </p:nvPicPr>
        <p:blipFill rotWithShape="1">
          <a:blip r:embed="rId5">
            <a:alphaModFix/>
          </a:blip>
          <a:srcRect b="0" l="0" r="0" t="0"/>
          <a:stretch/>
        </p:blipFill>
        <p:spPr>
          <a:xfrm>
            <a:off x="7021000" y="152400"/>
            <a:ext cx="1828800" cy="1828800"/>
          </a:xfrm>
          <a:prstGeom prst="rect">
            <a:avLst/>
          </a:prstGeom>
          <a:noFill/>
          <a:ln>
            <a:noFill/>
          </a:ln>
        </p:spPr>
      </p:pic>
      <p:pic>
        <p:nvPicPr>
          <p:cNvPr descr="Photo of high school students" id="274" name="Google Shape;274;p60"/>
          <p:cNvPicPr preferRelativeResize="0"/>
          <p:nvPr/>
        </p:nvPicPr>
        <p:blipFill rotWithShape="1">
          <a:blip r:embed="rId6">
            <a:alphaModFix/>
          </a:blip>
          <a:srcRect b="0" l="0" r="0" t="0"/>
          <a:stretch/>
        </p:blipFill>
        <p:spPr>
          <a:xfrm>
            <a:off x="152400" y="2205550"/>
            <a:ext cx="1828800" cy="1828800"/>
          </a:xfrm>
          <a:prstGeom prst="rect">
            <a:avLst/>
          </a:prstGeom>
          <a:noFill/>
          <a:ln>
            <a:noFill/>
          </a:ln>
        </p:spPr>
      </p:pic>
      <p:pic>
        <p:nvPicPr>
          <p:cNvPr descr="Photo of high school student" id="275" name="Google Shape;275;p60"/>
          <p:cNvPicPr preferRelativeResize="0"/>
          <p:nvPr/>
        </p:nvPicPr>
        <p:blipFill rotWithShape="1">
          <a:blip r:embed="rId7">
            <a:alphaModFix/>
          </a:blip>
          <a:srcRect b="0" l="0" r="0" t="0"/>
          <a:stretch/>
        </p:blipFill>
        <p:spPr>
          <a:xfrm>
            <a:off x="2441933" y="2205550"/>
            <a:ext cx="1828800" cy="1828800"/>
          </a:xfrm>
          <a:prstGeom prst="rect">
            <a:avLst/>
          </a:prstGeom>
          <a:noFill/>
          <a:ln>
            <a:noFill/>
          </a:ln>
        </p:spPr>
      </p:pic>
      <p:pic>
        <p:nvPicPr>
          <p:cNvPr descr="Photo of high school students" id="276" name="Google Shape;276;p60"/>
          <p:cNvPicPr preferRelativeResize="0"/>
          <p:nvPr/>
        </p:nvPicPr>
        <p:blipFill rotWithShape="1">
          <a:blip r:embed="rId8">
            <a:alphaModFix/>
          </a:blip>
          <a:srcRect b="0" l="0" r="0" t="0"/>
          <a:stretch/>
        </p:blipFill>
        <p:spPr>
          <a:xfrm>
            <a:off x="4731467" y="2205550"/>
            <a:ext cx="1828800" cy="1828800"/>
          </a:xfrm>
          <a:prstGeom prst="rect">
            <a:avLst/>
          </a:prstGeom>
          <a:noFill/>
          <a:ln>
            <a:noFill/>
          </a:ln>
        </p:spPr>
      </p:pic>
      <p:pic>
        <p:nvPicPr>
          <p:cNvPr descr="Photo of high school student" id="277" name="Google Shape;277;p60"/>
          <p:cNvPicPr preferRelativeResize="0"/>
          <p:nvPr/>
        </p:nvPicPr>
        <p:blipFill rotWithShape="1">
          <a:blip r:embed="rId9">
            <a:alphaModFix/>
          </a:blip>
          <a:srcRect b="0" l="0" r="0" t="0"/>
          <a:stretch/>
        </p:blipFill>
        <p:spPr>
          <a:xfrm>
            <a:off x="7021000" y="2205550"/>
            <a:ext cx="1828800" cy="18288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can be copy/pasted to other slides - 03">
  <p:cSld name="TITLE_AND_BODY_1_1_1_1_1_1_1_1_1_1_1_1_1_1_1_1_1_1_1">
    <p:spTree>
      <p:nvGrpSpPr>
        <p:cNvPr id="278" name="Shape 278"/>
        <p:cNvGrpSpPr/>
        <p:nvPr/>
      </p:nvGrpSpPr>
      <p:grpSpPr>
        <a:xfrm>
          <a:off x="0" y="0"/>
          <a:ext cx="0" cy="0"/>
          <a:chOff x="0" y="0"/>
          <a:chExt cx="0" cy="0"/>
        </a:xfrm>
      </p:grpSpPr>
      <p:pic>
        <p:nvPicPr>
          <p:cNvPr descr="Photo of high school students" id="279" name="Google Shape;279;p61"/>
          <p:cNvPicPr preferRelativeResize="0"/>
          <p:nvPr/>
        </p:nvPicPr>
        <p:blipFill rotWithShape="1">
          <a:blip r:embed="rId2">
            <a:alphaModFix/>
          </a:blip>
          <a:srcRect b="0" l="0" r="0" t="0"/>
          <a:stretch/>
        </p:blipFill>
        <p:spPr>
          <a:xfrm>
            <a:off x="152400" y="152400"/>
            <a:ext cx="1828800" cy="1828800"/>
          </a:xfrm>
          <a:prstGeom prst="rect">
            <a:avLst/>
          </a:prstGeom>
          <a:noFill/>
          <a:ln>
            <a:noFill/>
          </a:ln>
        </p:spPr>
      </p:pic>
      <p:pic>
        <p:nvPicPr>
          <p:cNvPr descr="Photo of high school student" id="280" name="Google Shape;280;p61"/>
          <p:cNvPicPr preferRelativeResize="0"/>
          <p:nvPr/>
        </p:nvPicPr>
        <p:blipFill rotWithShape="1">
          <a:blip r:embed="rId3">
            <a:alphaModFix/>
          </a:blip>
          <a:srcRect b="0" l="0" r="0" t="0"/>
          <a:stretch/>
        </p:blipFill>
        <p:spPr>
          <a:xfrm>
            <a:off x="2441933" y="152400"/>
            <a:ext cx="1828800" cy="1828800"/>
          </a:xfrm>
          <a:prstGeom prst="rect">
            <a:avLst/>
          </a:prstGeom>
          <a:noFill/>
          <a:ln>
            <a:noFill/>
          </a:ln>
        </p:spPr>
      </p:pic>
      <p:pic>
        <p:nvPicPr>
          <p:cNvPr descr="Photo of high school students" id="281" name="Google Shape;281;p61"/>
          <p:cNvPicPr preferRelativeResize="0"/>
          <p:nvPr/>
        </p:nvPicPr>
        <p:blipFill rotWithShape="1">
          <a:blip r:embed="rId4">
            <a:alphaModFix/>
          </a:blip>
          <a:srcRect b="0" l="0" r="0" t="0"/>
          <a:stretch/>
        </p:blipFill>
        <p:spPr>
          <a:xfrm>
            <a:off x="4731467" y="152400"/>
            <a:ext cx="1828800" cy="18288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2" name="Shape 282"/>
        <p:cNvGrpSpPr/>
        <p:nvPr/>
      </p:nvGrpSpPr>
      <p:grpSpPr>
        <a:xfrm>
          <a:off x="0" y="0"/>
          <a:ext cx="0" cy="0"/>
          <a:chOff x="0" y="0"/>
          <a:chExt cx="0" cy="0"/>
        </a:xfrm>
      </p:grpSpPr>
      <p:sp>
        <p:nvSpPr>
          <p:cNvPr id="283" name="Google Shape;283;p6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84" name="Google Shape;284;p6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85" name="Google Shape;285;p62"/>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86" name="Google Shape;286;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7" name="Shape 287"/>
        <p:cNvGrpSpPr/>
        <p:nvPr/>
      </p:nvGrpSpPr>
      <p:grpSpPr>
        <a:xfrm>
          <a:off x="0" y="0"/>
          <a:ext cx="0" cy="0"/>
          <a:chOff x="0" y="0"/>
          <a:chExt cx="0" cy="0"/>
        </a:xfrm>
      </p:grpSpPr>
      <p:sp>
        <p:nvSpPr>
          <p:cNvPr id="288" name="Google Shape;288;p6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89" name="Google Shape;289;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0" name="Shape 290"/>
        <p:cNvGrpSpPr/>
        <p:nvPr/>
      </p:nvGrpSpPr>
      <p:grpSpPr>
        <a:xfrm>
          <a:off x="0" y="0"/>
          <a:ext cx="0" cy="0"/>
          <a:chOff x="0" y="0"/>
          <a:chExt cx="0" cy="0"/>
        </a:xfrm>
      </p:grpSpPr>
      <p:sp>
        <p:nvSpPr>
          <p:cNvPr id="291" name="Google Shape;291;p6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92" name="Google Shape;292;p6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93" name="Google Shape;293;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94" name="Shape 294"/>
        <p:cNvGrpSpPr/>
        <p:nvPr/>
      </p:nvGrpSpPr>
      <p:grpSpPr>
        <a:xfrm>
          <a:off x="0" y="0"/>
          <a:ext cx="0" cy="0"/>
          <a:chOff x="0" y="0"/>
          <a:chExt cx="0" cy="0"/>
        </a:xfrm>
      </p:grpSpPr>
      <p:sp>
        <p:nvSpPr>
          <p:cNvPr id="295" name="Google Shape;295;p6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96" name="Google Shape;296;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97" name="Shape 297"/>
        <p:cNvGrpSpPr/>
        <p:nvPr/>
      </p:nvGrpSpPr>
      <p:grpSpPr>
        <a:xfrm>
          <a:off x="0" y="0"/>
          <a:ext cx="0" cy="0"/>
          <a:chOff x="0" y="0"/>
          <a:chExt cx="0" cy="0"/>
        </a:xfrm>
      </p:grpSpPr>
      <p:sp>
        <p:nvSpPr>
          <p:cNvPr id="298" name="Google Shape;298;p6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6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00" name="Google Shape;300;p6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01" name="Google Shape;301;p6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302" name="Google Shape;302;p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03" name="Shape 303"/>
        <p:cNvGrpSpPr/>
        <p:nvPr/>
      </p:nvGrpSpPr>
      <p:grpSpPr>
        <a:xfrm>
          <a:off x="0" y="0"/>
          <a:ext cx="0" cy="0"/>
          <a:chOff x="0" y="0"/>
          <a:chExt cx="0" cy="0"/>
        </a:xfrm>
      </p:grpSpPr>
      <p:sp>
        <p:nvSpPr>
          <p:cNvPr id="304" name="Google Shape;304;p6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305" name="Google Shape;305;p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06" name="Shape 306"/>
        <p:cNvGrpSpPr/>
        <p:nvPr/>
      </p:nvGrpSpPr>
      <p:grpSpPr>
        <a:xfrm>
          <a:off x="0" y="0"/>
          <a:ext cx="0" cy="0"/>
          <a:chOff x="0" y="0"/>
          <a:chExt cx="0" cy="0"/>
        </a:xfrm>
      </p:grpSpPr>
      <p:sp>
        <p:nvSpPr>
          <p:cNvPr id="307" name="Google Shape;307;p68"/>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08" name="Google Shape;308;p6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309" name="Google Shape;309;p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0" name="Shape 310"/>
        <p:cNvGrpSpPr/>
        <p:nvPr/>
      </p:nvGrpSpPr>
      <p:grpSpPr>
        <a:xfrm>
          <a:off x="0" y="0"/>
          <a:ext cx="0" cy="0"/>
          <a:chOff x="0" y="0"/>
          <a:chExt cx="0" cy="0"/>
        </a:xfrm>
      </p:grpSpPr>
      <p:sp>
        <p:nvSpPr>
          <p:cNvPr id="311" name="Google Shape;311;p6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blank - blue">
  <p:cSld name="TITLE_AND_BODY_1_1_1_1_1_1_1_1_1_1_2">
    <p:spTree>
      <p:nvGrpSpPr>
        <p:cNvPr id="31" name="Shape 31"/>
        <p:cNvGrpSpPr/>
        <p:nvPr/>
      </p:nvGrpSpPr>
      <p:grpSpPr>
        <a:xfrm>
          <a:off x="0" y="0"/>
          <a:ext cx="0" cy="0"/>
          <a:chOff x="0" y="0"/>
          <a:chExt cx="0" cy="0"/>
        </a:xfrm>
      </p:grpSpPr>
      <p:pic>
        <p:nvPicPr>
          <p:cNvPr descr="&quot;&quot;" id="32" name="Google Shape;32;p34"/>
          <p:cNvPicPr preferRelativeResize="0"/>
          <p:nvPr/>
        </p:nvPicPr>
        <p:blipFill rotWithShape="1">
          <a:blip r:embed="rId2">
            <a:alphaModFix/>
          </a:blip>
          <a:srcRect b="0" l="0" r="0" t="0"/>
          <a:stretch/>
        </p:blipFill>
        <p:spPr>
          <a:xfrm>
            <a:off x="0" y="4320695"/>
            <a:ext cx="9144003" cy="830461"/>
          </a:xfrm>
          <a:prstGeom prst="rect">
            <a:avLst/>
          </a:prstGeom>
          <a:noFill/>
          <a:ln>
            <a:noFill/>
          </a:ln>
        </p:spPr>
      </p:pic>
      <p:sp>
        <p:nvSpPr>
          <p:cNvPr id="33" name="Google Shape;33;p34"/>
          <p:cNvSpPr txBox="1"/>
          <p:nvPr>
            <p:ph type="title"/>
          </p:nvPr>
        </p:nvSpPr>
        <p:spPr>
          <a:xfrm>
            <a:off x="123875" y="4347400"/>
            <a:ext cx="7267200" cy="156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p:txBody>
      </p:sp>
      <p:sp>
        <p:nvSpPr>
          <p:cNvPr id="34" name="Google Shape;34;p34"/>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35" name="Google Shape;35;p34"/>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2" name="Shape 312"/>
        <p:cNvGrpSpPr/>
        <p:nvPr/>
      </p:nvGrpSpPr>
      <p:grpSpPr>
        <a:xfrm>
          <a:off x="0" y="0"/>
          <a:ext cx="0" cy="0"/>
          <a:chOff x="0" y="0"/>
          <a:chExt cx="0" cy="0"/>
        </a:xfrm>
      </p:grpSpPr>
      <p:pic>
        <p:nvPicPr>
          <p:cNvPr id="313" name="Google Shape;313;p70"/>
          <p:cNvPicPr preferRelativeResize="0"/>
          <p:nvPr/>
        </p:nvPicPr>
        <p:blipFill rotWithShape="1">
          <a:blip r:embed="rId2">
            <a:alphaModFix/>
          </a:blip>
          <a:srcRect b="0" l="0" r="0" t="0"/>
          <a:stretch/>
        </p:blipFill>
        <p:spPr>
          <a:xfrm>
            <a:off x="1" y="0"/>
            <a:ext cx="6857996" cy="914400"/>
          </a:xfrm>
          <a:prstGeom prst="rect">
            <a:avLst/>
          </a:prstGeom>
          <a:noFill/>
          <a:ln>
            <a:noFill/>
          </a:ln>
        </p:spPr>
      </p:pic>
      <p:sp>
        <p:nvSpPr>
          <p:cNvPr id="314" name="Google Shape;314;p70"/>
          <p:cNvSpPr txBox="1"/>
          <p:nvPr>
            <p:ph type="title"/>
          </p:nvPr>
        </p:nvSpPr>
        <p:spPr>
          <a:xfrm>
            <a:off x="245193" y="190885"/>
            <a:ext cx="6081900" cy="5673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5" name="Google Shape;315;p70"/>
          <p:cNvSpPr txBox="1"/>
          <p:nvPr>
            <p:ph idx="1" type="body"/>
          </p:nvPr>
        </p:nvSpPr>
        <p:spPr>
          <a:xfrm>
            <a:off x="223075" y="1048931"/>
            <a:ext cx="8397900" cy="4045200"/>
          </a:xfrm>
          <a:prstGeom prst="rect">
            <a:avLst/>
          </a:prstGeom>
          <a:noFill/>
          <a:ln>
            <a:noFill/>
          </a:ln>
        </p:spPr>
        <p:txBody>
          <a:bodyPr anchorCtr="0" anchor="t" bIns="45700" lIns="0" spcFirstLastPara="1" rIns="0" wrap="square" tIns="0">
            <a:normAutofit/>
          </a:bodyPr>
          <a:lstStyle>
            <a:lvl1pPr indent="-381000" lvl="0" marL="457200" algn="l">
              <a:lnSpc>
                <a:spcPct val="90000"/>
              </a:lnSpc>
              <a:spcBef>
                <a:spcPts val="1000"/>
              </a:spcBef>
              <a:spcAft>
                <a:spcPts val="0"/>
              </a:spcAft>
              <a:buClr>
                <a:schemeClr val="dk1"/>
              </a:buClr>
              <a:buSzPts val="2400"/>
              <a:buChar char="•"/>
              <a:defRPr sz="19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16" name="Google Shape;316;p70"/>
          <p:cNvPicPr preferRelativeResize="0"/>
          <p:nvPr/>
        </p:nvPicPr>
        <p:blipFill rotWithShape="1">
          <a:blip r:embed="rId3">
            <a:alphaModFix/>
          </a:blip>
          <a:srcRect b="0" l="0" r="0" t="0"/>
          <a:stretch/>
        </p:blipFill>
        <p:spPr>
          <a:xfrm>
            <a:off x="7772400" y="4629150"/>
            <a:ext cx="857250" cy="364439"/>
          </a:xfrm>
          <a:prstGeom prst="rect">
            <a:avLst/>
          </a:prstGeom>
          <a:noFill/>
          <a:ln>
            <a:noFill/>
          </a:ln>
        </p:spPr>
      </p:pic>
      <p:sp>
        <p:nvSpPr>
          <p:cNvPr id="317" name="Google Shape;317;p70"/>
          <p:cNvSpPr txBox="1"/>
          <p:nvPr>
            <p:ph idx="12" type="sldNum"/>
          </p:nvPr>
        </p:nvSpPr>
        <p:spPr>
          <a:xfrm>
            <a:off x="223071" y="4820264"/>
            <a:ext cx="2057400" cy="2739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600"/>
              <a:buFont typeface="Arial"/>
              <a:buNone/>
              <a:defRPr b="0" i="0" sz="1600" u="none" cap="none" strike="noStrike">
                <a:solidFill>
                  <a:srgbClr val="7F7F7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318" name="Shape 318"/>
        <p:cNvGrpSpPr/>
        <p:nvPr/>
      </p:nvGrpSpPr>
      <p:grpSpPr>
        <a:xfrm>
          <a:off x="0" y="0"/>
          <a:ext cx="0" cy="0"/>
          <a:chOff x="0" y="0"/>
          <a:chExt cx="0" cy="0"/>
        </a:xfrm>
      </p:grpSpPr>
      <p:pic>
        <p:nvPicPr>
          <p:cNvPr id="319" name="Google Shape;319;p71"/>
          <p:cNvPicPr preferRelativeResize="0"/>
          <p:nvPr/>
        </p:nvPicPr>
        <p:blipFill rotWithShape="1">
          <a:blip r:embed="rId2">
            <a:alphaModFix/>
          </a:blip>
          <a:srcRect b="0" l="0" r="0" t="0"/>
          <a:stretch/>
        </p:blipFill>
        <p:spPr>
          <a:xfrm>
            <a:off x="0" y="0"/>
            <a:ext cx="6858000" cy="5143500"/>
          </a:xfrm>
          <a:prstGeom prst="rect">
            <a:avLst/>
          </a:prstGeom>
          <a:noFill/>
          <a:ln>
            <a:noFill/>
          </a:ln>
        </p:spPr>
      </p:pic>
      <p:sp>
        <p:nvSpPr>
          <p:cNvPr id="320" name="Google Shape;320;p71"/>
          <p:cNvSpPr txBox="1"/>
          <p:nvPr>
            <p:ph type="ctrTitle"/>
          </p:nvPr>
        </p:nvSpPr>
        <p:spPr>
          <a:xfrm>
            <a:off x="685800" y="1946787"/>
            <a:ext cx="7772400" cy="17532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1" name="Google Shape;321;p71"/>
          <p:cNvSpPr txBox="1"/>
          <p:nvPr>
            <p:ph idx="12" type="sldNum"/>
          </p:nvPr>
        </p:nvSpPr>
        <p:spPr>
          <a:xfrm>
            <a:off x="215697" y="4820264"/>
            <a:ext cx="2057400" cy="2739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600"/>
              <a:buFont typeface="Arial"/>
              <a:buNone/>
              <a:defRPr b="0" i="0" sz="16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blue">
  <p:cSld name="SECTION_HEADER_2">
    <p:spTree>
      <p:nvGrpSpPr>
        <p:cNvPr id="322" name="Shape 322"/>
        <p:cNvGrpSpPr/>
        <p:nvPr/>
      </p:nvGrpSpPr>
      <p:grpSpPr>
        <a:xfrm>
          <a:off x="0" y="0"/>
          <a:ext cx="0" cy="0"/>
          <a:chOff x="0" y="0"/>
          <a:chExt cx="0" cy="0"/>
        </a:xfrm>
      </p:grpSpPr>
      <p:pic>
        <p:nvPicPr>
          <p:cNvPr id="323" name="Google Shape;323;p72"/>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324" name="Google Shape;324;p72"/>
          <p:cNvSpPr txBox="1"/>
          <p:nvPr>
            <p:ph type="title"/>
          </p:nvPr>
        </p:nvSpPr>
        <p:spPr>
          <a:xfrm>
            <a:off x="213075" y="228600"/>
            <a:ext cx="8520600" cy="572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8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28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28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28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28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28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28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28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2800"/>
              <a:buNone/>
              <a:defRPr sz="2000">
                <a:solidFill>
                  <a:srgbClr val="FFFFFF"/>
                </a:solidFill>
                <a:latin typeface="Rockwell"/>
                <a:ea typeface="Rockwell"/>
                <a:cs typeface="Rockwell"/>
                <a:sym typeface="Rockwell"/>
              </a:defRPr>
            </a:lvl9pPr>
          </a:lstStyle>
          <a:p/>
        </p:txBody>
      </p:sp>
      <p:sp>
        <p:nvSpPr>
          <p:cNvPr id="325" name="Google Shape;325;p72"/>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algn="l">
              <a:lnSpc>
                <a:spcPct val="115000"/>
              </a:lnSpc>
              <a:spcBef>
                <a:spcPts val="0"/>
              </a:spcBef>
              <a:spcAft>
                <a:spcPts val="0"/>
              </a:spcAft>
              <a:buClr>
                <a:schemeClr val="dk1"/>
              </a:buClr>
              <a:buSzPts val="1600"/>
              <a:buChar char="●"/>
              <a:defRPr>
                <a:solidFill>
                  <a:schemeClr val="dk1"/>
                </a:solidFill>
              </a:defRPr>
            </a:lvl1pPr>
            <a:lvl2pPr indent="-292100" lvl="1" marL="914400" algn="l">
              <a:lnSpc>
                <a:spcPct val="115000"/>
              </a:lnSpc>
              <a:spcBef>
                <a:spcPts val="0"/>
              </a:spcBef>
              <a:spcAft>
                <a:spcPts val="0"/>
              </a:spcAft>
              <a:buClr>
                <a:schemeClr val="dk1"/>
              </a:buClr>
              <a:buSzPts val="1000"/>
              <a:buChar char="○"/>
              <a:defRPr sz="1600">
                <a:solidFill>
                  <a:schemeClr val="dk1"/>
                </a:solidFill>
              </a:defRPr>
            </a:lvl2pPr>
            <a:lvl3pPr indent="-292100" lvl="2" marL="1371600" algn="l">
              <a:lnSpc>
                <a:spcPct val="115000"/>
              </a:lnSpc>
              <a:spcBef>
                <a:spcPts val="0"/>
              </a:spcBef>
              <a:spcAft>
                <a:spcPts val="0"/>
              </a:spcAft>
              <a:buClr>
                <a:schemeClr val="dk1"/>
              </a:buClr>
              <a:buSzPts val="1000"/>
              <a:buChar char="■"/>
              <a:defRPr sz="1600">
                <a:solidFill>
                  <a:schemeClr val="dk1"/>
                </a:solidFill>
              </a:defRPr>
            </a:lvl3pPr>
            <a:lvl4pPr indent="-292100" lvl="3" marL="1828800" algn="l">
              <a:lnSpc>
                <a:spcPct val="115000"/>
              </a:lnSpc>
              <a:spcBef>
                <a:spcPts val="0"/>
              </a:spcBef>
              <a:spcAft>
                <a:spcPts val="0"/>
              </a:spcAft>
              <a:buClr>
                <a:schemeClr val="dk1"/>
              </a:buClr>
              <a:buSzPts val="1000"/>
              <a:buChar char="●"/>
              <a:defRPr sz="1600">
                <a:solidFill>
                  <a:schemeClr val="dk1"/>
                </a:solidFill>
              </a:defRPr>
            </a:lvl4pPr>
            <a:lvl5pPr indent="-292100" lvl="4" marL="2286000" algn="l">
              <a:lnSpc>
                <a:spcPct val="115000"/>
              </a:lnSpc>
              <a:spcBef>
                <a:spcPts val="0"/>
              </a:spcBef>
              <a:spcAft>
                <a:spcPts val="0"/>
              </a:spcAft>
              <a:buClr>
                <a:schemeClr val="dk1"/>
              </a:buClr>
              <a:buSzPts val="1000"/>
              <a:buChar char="○"/>
              <a:defRPr sz="1600">
                <a:solidFill>
                  <a:schemeClr val="dk1"/>
                </a:solidFill>
              </a:defRPr>
            </a:lvl5pPr>
            <a:lvl6pPr indent="-292100" lvl="5" marL="2743200" algn="l">
              <a:lnSpc>
                <a:spcPct val="115000"/>
              </a:lnSpc>
              <a:spcBef>
                <a:spcPts val="0"/>
              </a:spcBef>
              <a:spcAft>
                <a:spcPts val="0"/>
              </a:spcAft>
              <a:buClr>
                <a:schemeClr val="dk1"/>
              </a:buClr>
              <a:buSzPts val="1000"/>
              <a:buChar char="■"/>
              <a:defRPr sz="1600">
                <a:solidFill>
                  <a:schemeClr val="dk1"/>
                </a:solidFill>
              </a:defRPr>
            </a:lvl6pPr>
            <a:lvl7pPr indent="-292100" lvl="6" marL="3200400" algn="l">
              <a:lnSpc>
                <a:spcPct val="115000"/>
              </a:lnSpc>
              <a:spcBef>
                <a:spcPts val="0"/>
              </a:spcBef>
              <a:spcAft>
                <a:spcPts val="0"/>
              </a:spcAft>
              <a:buClr>
                <a:schemeClr val="dk1"/>
              </a:buClr>
              <a:buSzPts val="1000"/>
              <a:buChar char="●"/>
              <a:defRPr sz="1600">
                <a:solidFill>
                  <a:schemeClr val="dk1"/>
                </a:solidFill>
              </a:defRPr>
            </a:lvl7pPr>
            <a:lvl8pPr indent="-292100" lvl="7" marL="3657600" algn="l">
              <a:lnSpc>
                <a:spcPct val="115000"/>
              </a:lnSpc>
              <a:spcBef>
                <a:spcPts val="0"/>
              </a:spcBef>
              <a:spcAft>
                <a:spcPts val="0"/>
              </a:spcAft>
              <a:buClr>
                <a:schemeClr val="dk1"/>
              </a:buClr>
              <a:buSzPts val="1000"/>
              <a:buChar char="○"/>
              <a:defRPr sz="1600">
                <a:solidFill>
                  <a:schemeClr val="dk1"/>
                </a:solidFill>
              </a:defRPr>
            </a:lvl8pPr>
            <a:lvl9pPr indent="-292100" lvl="8" marL="411480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326" name="Google Shape;326;p72"/>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327" name="Google Shape;327;p72"/>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328" name="Google Shape;328;p72"/>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blue 1">
  <p:cSld name="SECTION_HEADER_3">
    <p:spTree>
      <p:nvGrpSpPr>
        <p:cNvPr id="329" name="Shape 329"/>
        <p:cNvGrpSpPr/>
        <p:nvPr/>
      </p:nvGrpSpPr>
      <p:grpSpPr>
        <a:xfrm>
          <a:off x="0" y="0"/>
          <a:ext cx="0" cy="0"/>
          <a:chOff x="0" y="0"/>
          <a:chExt cx="0" cy="0"/>
        </a:xfrm>
      </p:grpSpPr>
      <p:pic>
        <p:nvPicPr>
          <p:cNvPr id="330" name="Google Shape;330;p73"/>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331" name="Google Shape;331;p73"/>
          <p:cNvSpPr txBox="1"/>
          <p:nvPr>
            <p:ph type="title"/>
          </p:nvPr>
        </p:nvSpPr>
        <p:spPr>
          <a:xfrm>
            <a:off x="213075" y="228600"/>
            <a:ext cx="8520600" cy="572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8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28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28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28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28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28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28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28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2800"/>
              <a:buNone/>
              <a:defRPr sz="2000">
                <a:solidFill>
                  <a:srgbClr val="FFFFFF"/>
                </a:solidFill>
                <a:latin typeface="Rockwell"/>
                <a:ea typeface="Rockwell"/>
                <a:cs typeface="Rockwell"/>
                <a:sym typeface="Rockwell"/>
              </a:defRPr>
            </a:lvl9pPr>
          </a:lstStyle>
          <a:p/>
        </p:txBody>
      </p:sp>
      <p:sp>
        <p:nvSpPr>
          <p:cNvPr id="332" name="Google Shape;332;p73"/>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algn="l">
              <a:lnSpc>
                <a:spcPct val="115000"/>
              </a:lnSpc>
              <a:spcBef>
                <a:spcPts val="0"/>
              </a:spcBef>
              <a:spcAft>
                <a:spcPts val="0"/>
              </a:spcAft>
              <a:buClr>
                <a:schemeClr val="dk1"/>
              </a:buClr>
              <a:buSzPts val="1600"/>
              <a:buChar char="●"/>
              <a:defRPr>
                <a:solidFill>
                  <a:schemeClr val="dk1"/>
                </a:solidFill>
              </a:defRPr>
            </a:lvl1pPr>
            <a:lvl2pPr indent="-292100" lvl="1" marL="914400" algn="l">
              <a:lnSpc>
                <a:spcPct val="115000"/>
              </a:lnSpc>
              <a:spcBef>
                <a:spcPts val="0"/>
              </a:spcBef>
              <a:spcAft>
                <a:spcPts val="0"/>
              </a:spcAft>
              <a:buClr>
                <a:schemeClr val="dk1"/>
              </a:buClr>
              <a:buSzPts val="1000"/>
              <a:buChar char="○"/>
              <a:defRPr sz="1600">
                <a:solidFill>
                  <a:schemeClr val="dk1"/>
                </a:solidFill>
              </a:defRPr>
            </a:lvl2pPr>
            <a:lvl3pPr indent="-292100" lvl="2" marL="1371600" algn="l">
              <a:lnSpc>
                <a:spcPct val="115000"/>
              </a:lnSpc>
              <a:spcBef>
                <a:spcPts val="0"/>
              </a:spcBef>
              <a:spcAft>
                <a:spcPts val="0"/>
              </a:spcAft>
              <a:buClr>
                <a:schemeClr val="dk1"/>
              </a:buClr>
              <a:buSzPts val="1000"/>
              <a:buChar char="■"/>
              <a:defRPr sz="1600">
                <a:solidFill>
                  <a:schemeClr val="dk1"/>
                </a:solidFill>
              </a:defRPr>
            </a:lvl3pPr>
            <a:lvl4pPr indent="-292100" lvl="3" marL="1828800" algn="l">
              <a:lnSpc>
                <a:spcPct val="115000"/>
              </a:lnSpc>
              <a:spcBef>
                <a:spcPts val="0"/>
              </a:spcBef>
              <a:spcAft>
                <a:spcPts val="0"/>
              </a:spcAft>
              <a:buClr>
                <a:schemeClr val="dk1"/>
              </a:buClr>
              <a:buSzPts val="1000"/>
              <a:buChar char="●"/>
              <a:defRPr sz="1600">
                <a:solidFill>
                  <a:schemeClr val="dk1"/>
                </a:solidFill>
              </a:defRPr>
            </a:lvl4pPr>
            <a:lvl5pPr indent="-292100" lvl="4" marL="2286000" algn="l">
              <a:lnSpc>
                <a:spcPct val="115000"/>
              </a:lnSpc>
              <a:spcBef>
                <a:spcPts val="0"/>
              </a:spcBef>
              <a:spcAft>
                <a:spcPts val="0"/>
              </a:spcAft>
              <a:buClr>
                <a:schemeClr val="dk1"/>
              </a:buClr>
              <a:buSzPts val="1000"/>
              <a:buChar char="○"/>
              <a:defRPr sz="1600">
                <a:solidFill>
                  <a:schemeClr val="dk1"/>
                </a:solidFill>
              </a:defRPr>
            </a:lvl5pPr>
            <a:lvl6pPr indent="-292100" lvl="5" marL="2743200" algn="l">
              <a:lnSpc>
                <a:spcPct val="115000"/>
              </a:lnSpc>
              <a:spcBef>
                <a:spcPts val="0"/>
              </a:spcBef>
              <a:spcAft>
                <a:spcPts val="0"/>
              </a:spcAft>
              <a:buClr>
                <a:schemeClr val="dk1"/>
              </a:buClr>
              <a:buSzPts val="1000"/>
              <a:buChar char="■"/>
              <a:defRPr sz="1600">
                <a:solidFill>
                  <a:schemeClr val="dk1"/>
                </a:solidFill>
              </a:defRPr>
            </a:lvl6pPr>
            <a:lvl7pPr indent="-292100" lvl="6" marL="3200400" algn="l">
              <a:lnSpc>
                <a:spcPct val="115000"/>
              </a:lnSpc>
              <a:spcBef>
                <a:spcPts val="0"/>
              </a:spcBef>
              <a:spcAft>
                <a:spcPts val="0"/>
              </a:spcAft>
              <a:buClr>
                <a:schemeClr val="dk1"/>
              </a:buClr>
              <a:buSzPts val="1000"/>
              <a:buChar char="●"/>
              <a:defRPr sz="1600">
                <a:solidFill>
                  <a:schemeClr val="dk1"/>
                </a:solidFill>
              </a:defRPr>
            </a:lvl7pPr>
            <a:lvl8pPr indent="-292100" lvl="7" marL="3657600" algn="l">
              <a:lnSpc>
                <a:spcPct val="115000"/>
              </a:lnSpc>
              <a:spcBef>
                <a:spcPts val="0"/>
              </a:spcBef>
              <a:spcAft>
                <a:spcPts val="0"/>
              </a:spcAft>
              <a:buClr>
                <a:schemeClr val="dk1"/>
              </a:buClr>
              <a:buSzPts val="1000"/>
              <a:buChar char="○"/>
              <a:defRPr sz="1600">
                <a:solidFill>
                  <a:schemeClr val="dk1"/>
                </a:solidFill>
              </a:defRPr>
            </a:lvl8pPr>
            <a:lvl9pPr indent="-292100" lvl="8" marL="411480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333" name="Google Shape;333;p73"/>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334" name="Google Shape;334;p73"/>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335" name="Google Shape;335;p73"/>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blue 2">
  <p:cSld name="SECTION_HEADER_4">
    <p:spTree>
      <p:nvGrpSpPr>
        <p:cNvPr id="336" name="Shape 336"/>
        <p:cNvGrpSpPr/>
        <p:nvPr/>
      </p:nvGrpSpPr>
      <p:grpSpPr>
        <a:xfrm>
          <a:off x="0" y="0"/>
          <a:ext cx="0" cy="0"/>
          <a:chOff x="0" y="0"/>
          <a:chExt cx="0" cy="0"/>
        </a:xfrm>
      </p:grpSpPr>
      <p:pic>
        <p:nvPicPr>
          <p:cNvPr id="337" name="Google Shape;337;p74"/>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338" name="Google Shape;338;p74"/>
          <p:cNvSpPr txBox="1"/>
          <p:nvPr>
            <p:ph type="title"/>
          </p:nvPr>
        </p:nvSpPr>
        <p:spPr>
          <a:xfrm>
            <a:off x="213075" y="228600"/>
            <a:ext cx="8520600" cy="572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8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28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28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28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28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28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28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28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2800"/>
              <a:buNone/>
              <a:defRPr sz="2000">
                <a:solidFill>
                  <a:srgbClr val="FFFFFF"/>
                </a:solidFill>
                <a:latin typeface="Rockwell"/>
                <a:ea typeface="Rockwell"/>
                <a:cs typeface="Rockwell"/>
                <a:sym typeface="Rockwell"/>
              </a:defRPr>
            </a:lvl9pPr>
          </a:lstStyle>
          <a:p/>
        </p:txBody>
      </p:sp>
      <p:sp>
        <p:nvSpPr>
          <p:cNvPr id="339" name="Google Shape;339;p74"/>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algn="l">
              <a:lnSpc>
                <a:spcPct val="115000"/>
              </a:lnSpc>
              <a:spcBef>
                <a:spcPts val="0"/>
              </a:spcBef>
              <a:spcAft>
                <a:spcPts val="0"/>
              </a:spcAft>
              <a:buClr>
                <a:schemeClr val="dk1"/>
              </a:buClr>
              <a:buSzPts val="1600"/>
              <a:buChar char="●"/>
              <a:defRPr>
                <a:solidFill>
                  <a:schemeClr val="dk1"/>
                </a:solidFill>
              </a:defRPr>
            </a:lvl1pPr>
            <a:lvl2pPr indent="-292100" lvl="1" marL="914400" algn="l">
              <a:lnSpc>
                <a:spcPct val="115000"/>
              </a:lnSpc>
              <a:spcBef>
                <a:spcPts val="0"/>
              </a:spcBef>
              <a:spcAft>
                <a:spcPts val="0"/>
              </a:spcAft>
              <a:buClr>
                <a:schemeClr val="dk1"/>
              </a:buClr>
              <a:buSzPts val="1000"/>
              <a:buChar char="○"/>
              <a:defRPr sz="1600">
                <a:solidFill>
                  <a:schemeClr val="dk1"/>
                </a:solidFill>
              </a:defRPr>
            </a:lvl2pPr>
            <a:lvl3pPr indent="-292100" lvl="2" marL="1371600" algn="l">
              <a:lnSpc>
                <a:spcPct val="115000"/>
              </a:lnSpc>
              <a:spcBef>
                <a:spcPts val="0"/>
              </a:spcBef>
              <a:spcAft>
                <a:spcPts val="0"/>
              </a:spcAft>
              <a:buClr>
                <a:schemeClr val="dk1"/>
              </a:buClr>
              <a:buSzPts val="1000"/>
              <a:buChar char="■"/>
              <a:defRPr sz="1600">
                <a:solidFill>
                  <a:schemeClr val="dk1"/>
                </a:solidFill>
              </a:defRPr>
            </a:lvl3pPr>
            <a:lvl4pPr indent="-292100" lvl="3" marL="1828800" algn="l">
              <a:lnSpc>
                <a:spcPct val="115000"/>
              </a:lnSpc>
              <a:spcBef>
                <a:spcPts val="0"/>
              </a:spcBef>
              <a:spcAft>
                <a:spcPts val="0"/>
              </a:spcAft>
              <a:buClr>
                <a:schemeClr val="dk1"/>
              </a:buClr>
              <a:buSzPts val="1000"/>
              <a:buChar char="●"/>
              <a:defRPr sz="1600">
                <a:solidFill>
                  <a:schemeClr val="dk1"/>
                </a:solidFill>
              </a:defRPr>
            </a:lvl4pPr>
            <a:lvl5pPr indent="-292100" lvl="4" marL="2286000" algn="l">
              <a:lnSpc>
                <a:spcPct val="115000"/>
              </a:lnSpc>
              <a:spcBef>
                <a:spcPts val="0"/>
              </a:spcBef>
              <a:spcAft>
                <a:spcPts val="0"/>
              </a:spcAft>
              <a:buClr>
                <a:schemeClr val="dk1"/>
              </a:buClr>
              <a:buSzPts val="1000"/>
              <a:buChar char="○"/>
              <a:defRPr sz="1600">
                <a:solidFill>
                  <a:schemeClr val="dk1"/>
                </a:solidFill>
              </a:defRPr>
            </a:lvl5pPr>
            <a:lvl6pPr indent="-292100" lvl="5" marL="2743200" algn="l">
              <a:lnSpc>
                <a:spcPct val="115000"/>
              </a:lnSpc>
              <a:spcBef>
                <a:spcPts val="0"/>
              </a:spcBef>
              <a:spcAft>
                <a:spcPts val="0"/>
              </a:spcAft>
              <a:buClr>
                <a:schemeClr val="dk1"/>
              </a:buClr>
              <a:buSzPts val="1000"/>
              <a:buChar char="■"/>
              <a:defRPr sz="1600">
                <a:solidFill>
                  <a:schemeClr val="dk1"/>
                </a:solidFill>
              </a:defRPr>
            </a:lvl6pPr>
            <a:lvl7pPr indent="-292100" lvl="6" marL="3200400" algn="l">
              <a:lnSpc>
                <a:spcPct val="115000"/>
              </a:lnSpc>
              <a:spcBef>
                <a:spcPts val="0"/>
              </a:spcBef>
              <a:spcAft>
                <a:spcPts val="0"/>
              </a:spcAft>
              <a:buClr>
                <a:schemeClr val="dk1"/>
              </a:buClr>
              <a:buSzPts val="1000"/>
              <a:buChar char="●"/>
              <a:defRPr sz="1600">
                <a:solidFill>
                  <a:schemeClr val="dk1"/>
                </a:solidFill>
              </a:defRPr>
            </a:lvl7pPr>
            <a:lvl8pPr indent="-292100" lvl="7" marL="3657600" algn="l">
              <a:lnSpc>
                <a:spcPct val="115000"/>
              </a:lnSpc>
              <a:spcBef>
                <a:spcPts val="0"/>
              </a:spcBef>
              <a:spcAft>
                <a:spcPts val="0"/>
              </a:spcAft>
              <a:buClr>
                <a:schemeClr val="dk1"/>
              </a:buClr>
              <a:buSzPts val="1000"/>
              <a:buChar char="○"/>
              <a:defRPr sz="1600">
                <a:solidFill>
                  <a:schemeClr val="dk1"/>
                </a:solidFill>
              </a:defRPr>
            </a:lvl8pPr>
            <a:lvl9pPr indent="-292100" lvl="8" marL="411480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340" name="Google Shape;340;p74"/>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341" name="Google Shape;341;p74"/>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342" name="Google Shape;342;p74"/>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 blue">
  <p:cSld name="SECTION_HEADER_2_1">
    <p:spTree>
      <p:nvGrpSpPr>
        <p:cNvPr id="343" name="Shape 343"/>
        <p:cNvGrpSpPr/>
        <p:nvPr/>
      </p:nvGrpSpPr>
      <p:grpSpPr>
        <a:xfrm>
          <a:off x="0" y="0"/>
          <a:ext cx="0" cy="0"/>
          <a:chOff x="0" y="0"/>
          <a:chExt cx="0" cy="0"/>
        </a:xfrm>
      </p:grpSpPr>
      <p:pic>
        <p:nvPicPr>
          <p:cNvPr id="344" name="Google Shape;344;p75"/>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345" name="Google Shape;345;p75"/>
          <p:cNvSpPr txBox="1"/>
          <p:nvPr>
            <p:ph type="title"/>
          </p:nvPr>
        </p:nvSpPr>
        <p:spPr>
          <a:xfrm>
            <a:off x="213075" y="228600"/>
            <a:ext cx="8520600" cy="572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8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28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28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28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28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28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28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28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2800"/>
              <a:buNone/>
              <a:defRPr sz="2000">
                <a:solidFill>
                  <a:srgbClr val="FFFFFF"/>
                </a:solidFill>
                <a:latin typeface="Rockwell"/>
                <a:ea typeface="Rockwell"/>
                <a:cs typeface="Rockwell"/>
                <a:sym typeface="Rockwell"/>
              </a:defRPr>
            </a:lvl9pPr>
          </a:lstStyle>
          <a:p/>
        </p:txBody>
      </p:sp>
      <p:pic>
        <p:nvPicPr>
          <p:cNvPr id="346" name="Google Shape;346;p75"/>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347" name="Google Shape;347;p75"/>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348" name="Google Shape;348;p75"/>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349" name="Google Shape;349;p75"/>
          <p:cNvPicPr preferRelativeResize="0"/>
          <p:nvPr/>
        </p:nvPicPr>
        <p:blipFill rotWithShape="1">
          <a:blip r:embed="rId4">
            <a:alphaModFix/>
          </a:blip>
          <a:srcRect b="0" l="0" r="0" t="0"/>
          <a:stretch/>
        </p:blipFill>
        <p:spPr>
          <a:xfrm>
            <a:off x="461400" y="2561775"/>
            <a:ext cx="410276" cy="410276"/>
          </a:xfrm>
          <a:prstGeom prst="rect">
            <a:avLst/>
          </a:prstGeom>
          <a:noFill/>
          <a:ln>
            <a:noFill/>
          </a:ln>
        </p:spPr>
      </p:pic>
      <p:pic>
        <p:nvPicPr>
          <p:cNvPr id="350" name="Google Shape;350;p75"/>
          <p:cNvPicPr preferRelativeResize="0"/>
          <p:nvPr/>
        </p:nvPicPr>
        <p:blipFill rotWithShape="1">
          <a:blip r:embed="rId5">
            <a:alphaModFix/>
          </a:blip>
          <a:srcRect b="0" l="0" r="0" t="0"/>
          <a:stretch/>
        </p:blipFill>
        <p:spPr>
          <a:xfrm>
            <a:off x="461400" y="1996288"/>
            <a:ext cx="410276" cy="410276"/>
          </a:xfrm>
          <a:prstGeom prst="rect">
            <a:avLst/>
          </a:prstGeom>
          <a:noFill/>
          <a:ln>
            <a:noFill/>
          </a:ln>
        </p:spPr>
      </p:pic>
      <p:sp>
        <p:nvSpPr>
          <p:cNvPr id="351" name="Google Shape;351;p75"/>
          <p:cNvSpPr txBox="1"/>
          <p:nvPr>
            <p:ph idx="2" type="title"/>
          </p:nvPr>
        </p:nvSpPr>
        <p:spPr>
          <a:xfrm>
            <a:off x="461400" y="1143000"/>
            <a:ext cx="7685400" cy="3228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1"/>
              </a:buClr>
              <a:buSzPts val="1600"/>
              <a:buNone/>
              <a:defRPr sz="1600">
                <a:solidFill>
                  <a:schemeClr val="dk1"/>
                </a:solidFill>
                <a:latin typeface="Calibri"/>
                <a:ea typeface="Calibri"/>
                <a:cs typeface="Calibri"/>
                <a:sym typeface="Calibri"/>
              </a:defRPr>
            </a:lvl1pPr>
            <a:lvl2pPr lvl="1" algn="l">
              <a:lnSpc>
                <a:spcPct val="100000"/>
              </a:lnSpc>
              <a:spcBef>
                <a:spcPts val="0"/>
              </a:spcBef>
              <a:spcAft>
                <a:spcPts val="0"/>
              </a:spcAft>
              <a:buSzPts val="2800"/>
              <a:buNone/>
              <a:defRPr>
                <a:latin typeface="Calibri"/>
                <a:ea typeface="Calibri"/>
                <a:cs typeface="Calibri"/>
                <a:sym typeface="Calibri"/>
              </a:defRPr>
            </a:lvl2pPr>
            <a:lvl3pPr lvl="2" algn="l">
              <a:lnSpc>
                <a:spcPct val="100000"/>
              </a:lnSpc>
              <a:spcBef>
                <a:spcPts val="0"/>
              </a:spcBef>
              <a:spcAft>
                <a:spcPts val="0"/>
              </a:spcAft>
              <a:buSzPts val="2800"/>
              <a:buNone/>
              <a:defRPr>
                <a:latin typeface="Calibri"/>
                <a:ea typeface="Calibri"/>
                <a:cs typeface="Calibri"/>
                <a:sym typeface="Calibri"/>
              </a:defRPr>
            </a:lvl3pPr>
            <a:lvl4pPr lvl="3" algn="l">
              <a:lnSpc>
                <a:spcPct val="100000"/>
              </a:lnSpc>
              <a:spcBef>
                <a:spcPts val="0"/>
              </a:spcBef>
              <a:spcAft>
                <a:spcPts val="0"/>
              </a:spcAft>
              <a:buSzPts val="2800"/>
              <a:buNone/>
              <a:defRPr>
                <a:latin typeface="Calibri"/>
                <a:ea typeface="Calibri"/>
                <a:cs typeface="Calibri"/>
                <a:sym typeface="Calibri"/>
              </a:defRPr>
            </a:lvl4pPr>
            <a:lvl5pPr lvl="4" algn="l">
              <a:lnSpc>
                <a:spcPct val="100000"/>
              </a:lnSpc>
              <a:spcBef>
                <a:spcPts val="0"/>
              </a:spcBef>
              <a:spcAft>
                <a:spcPts val="0"/>
              </a:spcAft>
              <a:buSzPts val="2800"/>
              <a:buNone/>
              <a:defRPr>
                <a:latin typeface="Calibri"/>
                <a:ea typeface="Calibri"/>
                <a:cs typeface="Calibri"/>
                <a:sym typeface="Calibri"/>
              </a:defRPr>
            </a:lvl5pPr>
            <a:lvl6pPr lvl="5" algn="l">
              <a:lnSpc>
                <a:spcPct val="100000"/>
              </a:lnSpc>
              <a:spcBef>
                <a:spcPts val="0"/>
              </a:spcBef>
              <a:spcAft>
                <a:spcPts val="0"/>
              </a:spcAft>
              <a:buSzPts val="2800"/>
              <a:buNone/>
              <a:defRPr>
                <a:latin typeface="Calibri"/>
                <a:ea typeface="Calibri"/>
                <a:cs typeface="Calibri"/>
                <a:sym typeface="Calibri"/>
              </a:defRPr>
            </a:lvl6pPr>
            <a:lvl7pPr lvl="6" algn="l">
              <a:lnSpc>
                <a:spcPct val="100000"/>
              </a:lnSpc>
              <a:spcBef>
                <a:spcPts val="0"/>
              </a:spcBef>
              <a:spcAft>
                <a:spcPts val="0"/>
              </a:spcAft>
              <a:buSzPts val="2800"/>
              <a:buNone/>
              <a:defRPr>
                <a:latin typeface="Calibri"/>
                <a:ea typeface="Calibri"/>
                <a:cs typeface="Calibri"/>
                <a:sym typeface="Calibri"/>
              </a:defRPr>
            </a:lvl7pPr>
            <a:lvl8pPr lvl="7" algn="l">
              <a:lnSpc>
                <a:spcPct val="100000"/>
              </a:lnSpc>
              <a:spcBef>
                <a:spcPts val="0"/>
              </a:spcBef>
              <a:spcAft>
                <a:spcPts val="0"/>
              </a:spcAft>
              <a:buSzPts val="2800"/>
              <a:buNone/>
              <a:defRPr>
                <a:latin typeface="Calibri"/>
                <a:ea typeface="Calibri"/>
                <a:cs typeface="Calibri"/>
                <a:sym typeface="Calibri"/>
              </a:defRPr>
            </a:lvl8pPr>
            <a:lvl9pPr lvl="8" algn="l">
              <a:lnSpc>
                <a:spcPct val="100000"/>
              </a:lnSpc>
              <a:spcBef>
                <a:spcPts val="0"/>
              </a:spcBef>
              <a:spcAft>
                <a:spcPts val="0"/>
              </a:spcAft>
              <a:buSzPts val="2800"/>
              <a:buNone/>
              <a:defRPr>
                <a:latin typeface="Calibri"/>
                <a:ea typeface="Calibri"/>
                <a:cs typeface="Calibri"/>
                <a:sym typeface="Calibri"/>
              </a:defRPr>
            </a:lvl9pPr>
          </a:lstStyle>
          <a:p/>
        </p:txBody>
      </p:sp>
      <p:sp>
        <p:nvSpPr>
          <p:cNvPr id="352" name="Google Shape;352;p75"/>
          <p:cNvSpPr txBox="1"/>
          <p:nvPr>
            <p:ph idx="1" type="subTitle"/>
          </p:nvPr>
        </p:nvSpPr>
        <p:spPr>
          <a:xfrm>
            <a:off x="1005250" y="2040025"/>
            <a:ext cx="5891400" cy="3228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353" name="Google Shape;353;p75"/>
          <p:cNvSpPr txBox="1"/>
          <p:nvPr>
            <p:ph idx="3" type="subTitle"/>
          </p:nvPr>
        </p:nvSpPr>
        <p:spPr>
          <a:xfrm>
            <a:off x="1005250" y="2605500"/>
            <a:ext cx="5891400" cy="3228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pic>
        <p:nvPicPr>
          <p:cNvPr id="354" name="Google Shape;354;p75"/>
          <p:cNvPicPr preferRelativeResize="0"/>
          <p:nvPr/>
        </p:nvPicPr>
        <p:blipFill rotWithShape="1">
          <a:blip r:embed="rId6">
            <a:alphaModFix/>
          </a:blip>
          <a:srcRect b="0" l="0" r="0" t="0"/>
          <a:stretch/>
        </p:blipFill>
        <p:spPr>
          <a:xfrm>
            <a:off x="492988" y="3127248"/>
            <a:ext cx="347100" cy="347100"/>
          </a:xfrm>
          <a:prstGeom prst="rect">
            <a:avLst/>
          </a:prstGeom>
          <a:noFill/>
          <a:ln>
            <a:noFill/>
          </a:ln>
        </p:spPr>
      </p:pic>
      <p:sp>
        <p:nvSpPr>
          <p:cNvPr id="355" name="Google Shape;355;p75"/>
          <p:cNvSpPr txBox="1"/>
          <p:nvPr>
            <p:ph idx="4" type="subTitle"/>
          </p:nvPr>
        </p:nvSpPr>
        <p:spPr>
          <a:xfrm>
            <a:off x="1009450" y="3170975"/>
            <a:ext cx="5891400" cy="3228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with header - blue 1">
  <p:cSld name="ONE_COLUMN_TEXT_3">
    <p:spTree>
      <p:nvGrpSpPr>
        <p:cNvPr id="356" name="Shape 356"/>
        <p:cNvGrpSpPr/>
        <p:nvPr/>
      </p:nvGrpSpPr>
      <p:grpSpPr>
        <a:xfrm>
          <a:off x="0" y="0"/>
          <a:ext cx="0" cy="0"/>
          <a:chOff x="0" y="0"/>
          <a:chExt cx="0" cy="0"/>
        </a:xfrm>
      </p:grpSpPr>
      <p:sp>
        <p:nvSpPr>
          <p:cNvPr id="357" name="Google Shape;357;p7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58" name="Google Shape;358;p76"/>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359" name="Google Shape;359;p76"/>
          <p:cNvSpPr txBox="1"/>
          <p:nvPr>
            <p:ph idx="1" type="body"/>
          </p:nvPr>
        </p:nvSpPr>
        <p:spPr>
          <a:xfrm>
            <a:off x="311700" y="1448875"/>
            <a:ext cx="3999900" cy="2882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360" name="Google Shape;360;p76"/>
          <p:cNvSpPr txBox="1"/>
          <p:nvPr>
            <p:ph idx="2" type="body"/>
          </p:nvPr>
        </p:nvSpPr>
        <p:spPr>
          <a:xfrm>
            <a:off x="4832400" y="1448875"/>
            <a:ext cx="3999900" cy="2882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361" name="Google Shape;361;p76"/>
          <p:cNvSpPr txBox="1"/>
          <p:nvPr>
            <p:ph type="title"/>
          </p:nvPr>
        </p:nvSpPr>
        <p:spPr>
          <a:xfrm>
            <a:off x="213075" y="228600"/>
            <a:ext cx="8520600" cy="572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8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28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28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28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28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28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28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28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2800"/>
              <a:buNone/>
              <a:defRPr sz="2000">
                <a:solidFill>
                  <a:srgbClr val="FFFFFF"/>
                </a:solidFill>
                <a:latin typeface="Rockwell"/>
                <a:ea typeface="Rockwell"/>
                <a:cs typeface="Rockwell"/>
                <a:sym typeface="Rockwell"/>
              </a:defRPr>
            </a:lvl9pPr>
          </a:lstStyle>
          <a:p/>
        </p:txBody>
      </p:sp>
      <p:sp>
        <p:nvSpPr>
          <p:cNvPr id="362" name="Google Shape;362;p76"/>
          <p:cNvSpPr txBox="1"/>
          <p:nvPr>
            <p:ph idx="3" type="sldNum"/>
          </p:nvPr>
        </p:nvSpPr>
        <p:spPr>
          <a:xfrm>
            <a:off x="88683" y="4676392"/>
            <a:ext cx="548700" cy="3936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363" name="Google Shape;363;p76"/>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364" name="Google Shape;364;p76"/>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365" name="Google Shape;365;p76"/>
          <p:cNvSpPr txBox="1"/>
          <p:nvPr>
            <p:ph idx="4" type="title"/>
          </p:nvPr>
        </p:nvSpPr>
        <p:spPr>
          <a:xfrm>
            <a:off x="329300" y="1047150"/>
            <a:ext cx="3982200" cy="3690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accent2"/>
              </a:buClr>
              <a:buSzPts val="2800"/>
              <a:buNone/>
              <a:defRPr b="1">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2800"/>
              <a:buNone/>
              <a:defRPr b="1">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2800"/>
              <a:buNone/>
              <a:defRPr b="1">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2800"/>
              <a:buNone/>
              <a:defRPr b="1">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2800"/>
              <a:buNone/>
              <a:defRPr b="1">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2800"/>
              <a:buNone/>
              <a:defRPr b="1">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2800"/>
              <a:buNone/>
              <a:defRPr b="1">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2800"/>
              <a:buNone/>
              <a:defRPr b="1">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2800"/>
              <a:buNone/>
              <a:defRPr b="1">
                <a:solidFill>
                  <a:schemeClr val="accent2"/>
                </a:solidFill>
                <a:latin typeface="Calibri"/>
                <a:ea typeface="Calibri"/>
                <a:cs typeface="Calibri"/>
                <a:sym typeface="Calibri"/>
              </a:defRPr>
            </a:lvl9pPr>
          </a:lstStyle>
          <a:p/>
        </p:txBody>
      </p:sp>
      <p:sp>
        <p:nvSpPr>
          <p:cNvPr id="366" name="Google Shape;366;p76"/>
          <p:cNvSpPr txBox="1"/>
          <p:nvPr>
            <p:ph idx="5" type="title"/>
          </p:nvPr>
        </p:nvSpPr>
        <p:spPr>
          <a:xfrm>
            <a:off x="4841250" y="1047150"/>
            <a:ext cx="3982200" cy="3690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mparisons with icons">
  <p:cSld name="ONE_COLUMN_TEXT_4">
    <p:spTree>
      <p:nvGrpSpPr>
        <p:cNvPr id="367" name="Shape 367"/>
        <p:cNvGrpSpPr/>
        <p:nvPr/>
      </p:nvGrpSpPr>
      <p:grpSpPr>
        <a:xfrm>
          <a:off x="0" y="0"/>
          <a:ext cx="0" cy="0"/>
          <a:chOff x="0" y="0"/>
          <a:chExt cx="0" cy="0"/>
        </a:xfrm>
      </p:grpSpPr>
      <p:pic>
        <p:nvPicPr>
          <p:cNvPr id="368" name="Google Shape;368;p77"/>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sp>
        <p:nvSpPr>
          <p:cNvPr id="369" name="Google Shape;369;p77"/>
          <p:cNvSpPr/>
          <p:nvPr/>
        </p:nvSpPr>
        <p:spPr>
          <a:xfrm>
            <a:off x="296375" y="1159025"/>
            <a:ext cx="2592600" cy="31608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0" name="Google Shape;370;p77"/>
          <p:cNvPicPr preferRelativeResize="0"/>
          <p:nvPr/>
        </p:nvPicPr>
        <p:blipFill rotWithShape="1">
          <a:blip r:embed="rId3">
            <a:alphaModFix/>
          </a:blip>
          <a:srcRect b="0" l="0" r="0" t="0"/>
          <a:stretch/>
        </p:blipFill>
        <p:spPr>
          <a:xfrm>
            <a:off x="-6900" y="0"/>
            <a:ext cx="9172498" cy="917250"/>
          </a:xfrm>
          <a:prstGeom prst="rect">
            <a:avLst/>
          </a:prstGeom>
          <a:noFill/>
          <a:ln>
            <a:noFill/>
          </a:ln>
        </p:spPr>
      </p:pic>
      <p:sp>
        <p:nvSpPr>
          <p:cNvPr id="371" name="Google Shape;371;p77"/>
          <p:cNvSpPr txBox="1"/>
          <p:nvPr>
            <p:ph type="title"/>
          </p:nvPr>
        </p:nvSpPr>
        <p:spPr>
          <a:xfrm>
            <a:off x="213075" y="228600"/>
            <a:ext cx="8520600" cy="572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8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28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28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28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28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28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28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28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2800"/>
              <a:buNone/>
              <a:defRPr sz="2000">
                <a:solidFill>
                  <a:srgbClr val="FFFFFF"/>
                </a:solidFill>
                <a:latin typeface="Rockwell"/>
                <a:ea typeface="Rockwell"/>
                <a:cs typeface="Rockwell"/>
                <a:sym typeface="Rockwell"/>
              </a:defRPr>
            </a:lvl9pPr>
          </a:lstStyle>
          <a:p/>
        </p:txBody>
      </p:sp>
      <p:sp>
        <p:nvSpPr>
          <p:cNvPr id="372" name="Google Shape;372;p77"/>
          <p:cNvSpPr txBox="1"/>
          <p:nvPr>
            <p:ph idx="12" type="sldNum"/>
          </p:nvPr>
        </p:nvSpPr>
        <p:spPr>
          <a:xfrm>
            <a:off x="88683" y="4676392"/>
            <a:ext cx="548700" cy="3936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cxnSp>
        <p:nvCxnSpPr>
          <p:cNvPr id="373" name="Google Shape;373;p77"/>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374" name="Google Shape;374;p77"/>
          <p:cNvSpPr txBox="1"/>
          <p:nvPr>
            <p:ph idx="1" type="subTitle"/>
          </p:nvPr>
        </p:nvSpPr>
        <p:spPr>
          <a:xfrm>
            <a:off x="377725" y="1614818"/>
            <a:ext cx="2421300" cy="2486100"/>
          </a:xfrm>
          <a:prstGeom prst="rect">
            <a:avLst/>
          </a:prstGeom>
          <a:noFill/>
          <a:ln>
            <a:noFill/>
          </a:ln>
        </p:spPr>
        <p:txBody>
          <a:bodyPr anchorCtr="0" anchor="t" bIns="91425" lIns="91425" spcFirstLastPara="1" rIns="91425" wrap="square" tIns="91425">
            <a:normAutofit/>
          </a:bodyPr>
          <a:lstStyle>
            <a:lvl1pPr lvl="0" algn="ctr">
              <a:lnSpc>
                <a:spcPct val="115000"/>
              </a:lnSpc>
              <a:spcBef>
                <a:spcPts val="0"/>
              </a:spcBef>
              <a:spcAft>
                <a:spcPts val="0"/>
              </a:spcAft>
              <a:buClr>
                <a:schemeClr val="lt1"/>
              </a:buClr>
              <a:buSzPts val="1400"/>
              <a:buNone/>
              <a:defRPr sz="1400">
                <a:solidFill>
                  <a:schemeClr val="lt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375" name="Google Shape;375;p77"/>
          <p:cNvSpPr/>
          <p:nvPr>
            <p:ph idx="2" type="pic"/>
          </p:nvPr>
        </p:nvSpPr>
        <p:spPr>
          <a:xfrm>
            <a:off x="1391575" y="1204932"/>
            <a:ext cx="393600" cy="353700"/>
          </a:xfrm>
          <a:prstGeom prst="roundRect">
            <a:avLst>
              <a:gd fmla="val 16667" name="adj"/>
            </a:avLst>
          </a:prstGeom>
          <a:noFill/>
          <a:ln>
            <a:noFill/>
          </a:ln>
        </p:spPr>
      </p:sp>
      <p:sp>
        <p:nvSpPr>
          <p:cNvPr id="376" name="Google Shape;376;p77"/>
          <p:cNvSpPr/>
          <p:nvPr/>
        </p:nvSpPr>
        <p:spPr>
          <a:xfrm>
            <a:off x="3177075" y="1159025"/>
            <a:ext cx="2592600" cy="31608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77"/>
          <p:cNvSpPr txBox="1"/>
          <p:nvPr>
            <p:ph idx="3" type="subTitle"/>
          </p:nvPr>
        </p:nvSpPr>
        <p:spPr>
          <a:xfrm>
            <a:off x="3258425" y="1614818"/>
            <a:ext cx="2421300" cy="2486100"/>
          </a:xfrm>
          <a:prstGeom prst="rect">
            <a:avLst/>
          </a:prstGeom>
          <a:noFill/>
          <a:ln>
            <a:noFill/>
          </a:ln>
        </p:spPr>
        <p:txBody>
          <a:bodyPr anchorCtr="0" anchor="t" bIns="91425" lIns="91425" spcFirstLastPara="1" rIns="91425" wrap="square" tIns="91425">
            <a:normAutofit/>
          </a:bodyPr>
          <a:lstStyle>
            <a:lvl1pPr lvl="0" algn="ctr">
              <a:lnSpc>
                <a:spcPct val="115000"/>
              </a:lnSpc>
              <a:spcBef>
                <a:spcPts val="0"/>
              </a:spcBef>
              <a:spcAft>
                <a:spcPts val="0"/>
              </a:spcAft>
              <a:buClr>
                <a:schemeClr val="lt1"/>
              </a:buClr>
              <a:buSzPts val="1400"/>
              <a:buNone/>
              <a:defRPr sz="1400">
                <a:solidFill>
                  <a:schemeClr val="lt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378" name="Google Shape;378;p77"/>
          <p:cNvSpPr/>
          <p:nvPr>
            <p:ph idx="4" type="pic"/>
          </p:nvPr>
        </p:nvSpPr>
        <p:spPr>
          <a:xfrm>
            <a:off x="4272275" y="1204932"/>
            <a:ext cx="393600" cy="353700"/>
          </a:xfrm>
          <a:prstGeom prst="roundRect">
            <a:avLst>
              <a:gd fmla="val 16667" name="adj"/>
            </a:avLst>
          </a:prstGeom>
          <a:noFill/>
          <a:ln>
            <a:noFill/>
          </a:ln>
        </p:spPr>
      </p:sp>
      <p:sp>
        <p:nvSpPr>
          <p:cNvPr id="379" name="Google Shape;379;p77"/>
          <p:cNvSpPr/>
          <p:nvPr/>
        </p:nvSpPr>
        <p:spPr>
          <a:xfrm>
            <a:off x="6057775" y="1159025"/>
            <a:ext cx="2592600" cy="31608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77"/>
          <p:cNvSpPr txBox="1"/>
          <p:nvPr>
            <p:ph idx="5" type="subTitle"/>
          </p:nvPr>
        </p:nvSpPr>
        <p:spPr>
          <a:xfrm>
            <a:off x="6139125" y="1614818"/>
            <a:ext cx="2421300" cy="2486100"/>
          </a:xfrm>
          <a:prstGeom prst="rect">
            <a:avLst/>
          </a:prstGeom>
          <a:noFill/>
          <a:ln>
            <a:noFill/>
          </a:ln>
        </p:spPr>
        <p:txBody>
          <a:bodyPr anchorCtr="0" anchor="t" bIns="91425" lIns="91425" spcFirstLastPara="1" rIns="91425" wrap="square" tIns="91425">
            <a:normAutofit/>
          </a:bodyPr>
          <a:lstStyle>
            <a:lvl1pPr lvl="0" algn="ctr">
              <a:lnSpc>
                <a:spcPct val="115000"/>
              </a:lnSpc>
              <a:spcBef>
                <a:spcPts val="0"/>
              </a:spcBef>
              <a:spcAft>
                <a:spcPts val="0"/>
              </a:spcAft>
              <a:buClr>
                <a:schemeClr val="lt1"/>
              </a:buClr>
              <a:buSzPts val="1400"/>
              <a:buNone/>
              <a:defRPr sz="1400">
                <a:solidFill>
                  <a:schemeClr val="lt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381" name="Google Shape;381;p77"/>
          <p:cNvSpPr/>
          <p:nvPr>
            <p:ph idx="6" type="pic"/>
          </p:nvPr>
        </p:nvSpPr>
        <p:spPr>
          <a:xfrm>
            <a:off x="7152975" y="1204932"/>
            <a:ext cx="393600" cy="353700"/>
          </a:xfrm>
          <a:prstGeom prst="roundRect">
            <a:avLst>
              <a:gd fmla="val 16667" name="adj"/>
            </a:avLst>
          </a:prstGeom>
          <a:no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image space - blue">
  <p:cSld name="TITLE_ONLY_1">
    <p:spTree>
      <p:nvGrpSpPr>
        <p:cNvPr id="382" name="Shape 382"/>
        <p:cNvGrpSpPr/>
        <p:nvPr/>
      </p:nvGrpSpPr>
      <p:grpSpPr>
        <a:xfrm>
          <a:off x="0" y="0"/>
          <a:ext cx="0" cy="0"/>
          <a:chOff x="0" y="0"/>
          <a:chExt cx="0" cy="0"/>
        </a:xfrm>
      </p:grpSpPr>
      <p:sp>
        <p:nvSpPr>
          <p:cNvPr id="383" name="Google Shape;383;p78"/>
          <p:cNvSpPr/>
          <p:nvPr/>
        </p:nvSpPr>
        <p:spPr>
          <a:xfrm>
            <a:off x="5486400" y="917250"/>
            <a:ext cx="3657600" cy="4226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4" name="Google Shape;384;p78"/>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385" name="Google Shape;385;p78"/>
          <p:cNvSpPr txBox="1"/>
          <p:nvPr>
            <p:ph type="title"/>
          </p:nvPr>
        </p:nvSpPr>
        <p:spPr>
          <a:xfrm>
            <a:off x="213075" y="228600"/>
            <a:ext cx="8520600" cy="572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8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28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28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28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28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28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28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28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2800"/>
              <a:buNone/>
              <a:defRPr sz="2000">
                <a:solidFill>
                  <a:srgbClr val="FFFFFF"/>
                </a:solidFill>
                <a:latin typeface="Rockwell"/>
                <a:ea typeface="Rockwell"/>
                <a:cs typeface="Rockwell"/>
                <a:sym typeface="Rockwell"/>
              </a:defRPr>
            </a:lvl9pPr>
          </a:lstStyle>
          <a:p/>
        </p:txBody>
      </p:sp>
      <p:pic>
        <p:nvPicPr>
          <p:cNvPr id="386" name="Google Shape;386;p78"/>
          <p:cNvPicPr preferRelativeResize="0"/>
          <p:nvPr/>
        </p:nvPicPr>
        <p:blipFill rotWithShape="1">
          <a:blip r:embed="rId3">
            <a:alphaModFix/>
          </a:blip>
          <a:srcRect b="0" l="0" r="0" t="0"/>
          <a:stretch/>
        </p:blipFill>
        <p:spPr>
          <a:xfrm>
            <a:off x="4524250" y="4676400"/>
            <a:ext cx="867951" cy="369000"/>
          </a:xfrm>
          <a:prstGeom prst="rect">
            <a:avLst/>
          </a:prstGeom>
          <a:noFill/>
          <a:ln>
            <a:noFill/>
          </a:ln>
        </p:spPr>
      </p:pic>
      <p:cxnSp>
        <p:nvCxnSpPr>
          <p:cNvPr id="387" name="Google Shape;387;p78"/>
          <p:cNvCxnSpPr/>
          <p:nvPr/>
        </p:nvCxnSpPr>
        <p:spPr>
          <a:xfrm>
            <a:off x="0" y="4561600"/>
            <a:ext cx="5392200" cy="0"/>
          </a:xfrm>
          <a:prstGeom prst="straightConnector1">
            <a:avLst/>
          </a:prstGeom>
          <a:noFill/>
          <a:ln cap="flat" cmpd="sng" w="9525">
            <a:solidFill>
              <a:schemeClr val="accent1"/>
            </a:solidFill>
            <a:prstDash val="solid"/>
            <a:round/>
            <a:headEnd len="sm" w="sm" type="none"/>
            <a:tailEnd len="sm" w="sm" type="none"/>
          </a:ln>
        </p:spPr>
      </p:cxnSp>
      <p:sp>
        <p:nvSpPr>
          <p:cNvPr id="388" name="Google Shape;388;p78"/>
          <p:cNvSpPr txBox="1"/>
          <p:nvPr>
            <p:ph idx="1" type="body"/>
          </p:nvPr>
        </p:nvSpPr>
        <p:spPr>
          <a:xfrm>
            <a:off x="457200" y="1143000"/>
            <a:ext cx="3776400" cy="3191700"/>
          </a:xfrm>
          <a:prstGeom prst="rect">
            <a:avLst/>
          </a:prstGeom>
          <a:noFill/>
          <a:ln>
            <a:noFill/>
          </a:ln>
        </p:spPr>
        <p:txBody>
          <a:bodyPr anchorCtr="0" anchor="t" bIns="0" lIns="0" spcFirstLastPara="1" rIns="0" wrap="square" tIns="0">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30200" lvl="1" marL="914400" algn="l">
              <a:lnSpc>
                <a:spcPct val="115000"/>
              </a:lnSpc>
              <a:spcBef>
                <a:spcPts val="0"/>
              </a:spcBef>
              <a:spcAft>
                <a:spcPts val="0"/>
              </a:spcAft>
              <a:buClr>
                <a:schemeClr val="dk1"/>
              </a:buClr>
              <a:buSzPts val="1600"/>
              <a:buChar char="○"/>
              <a:defRPr sz="1600">
                <a:solidFill>
                  <a:schemeClr val="dk1"/>
                </a:solidFill>
              </a:defRPr>
            </a:lvl2pPr>
            <a:lvl3pPr indent="-330200" lvl="2" marL="1371600" algn="l">
              <a:lnSpc>
                <a:spcPct val="115000"/>
              </a:lnSpc>
              <a:spcBef>
                <a:spcPts val="0"/>
              </a:spcBef>
              <a:spcAft>
                <a:spcPts val="0"/>
              </a:spcAft>
              <a:buClr>
                <a:schemeClr val="dk1"/>
              </a:buClr>
              <a:buSzPts val="1600"/>
              <a:buChar char="■"/>
              <a:defRPr sz="1600">
                <a:solidFill>
                  <a:schemeClr val="dk1"/>
                </a:solidFill>
              </a:defRPr>
            </a:lvl3pPr>
            <a:lvl4pPr indent="-330200" lvl="3" marL="1828800" algn="l">
              <a:lnSpc>
                <a:spcPct val="115000"/>
              </a:lnSpc>
              <a:spcBef>
                <a:spcPts val="0"/>
              </a:spcBef>
              <a:spcAft>
                <a:spcPts val="0"/>
              </a:spcAft>
              <a:buClr>
                <a:schemeClr val="dk1"/>
              </a:buClr>
              <a:buSzPts val="1600"/>
              <a:buChar char="●"/>
              <a:defRPr sz="1600">
                <a:solidFill>
                  <a:schemeClr val="dk1"/>
                </a:solidFill>
              </a:defRPr>
            </a:lvl4pPr>
            <a:lvl5pPr indent="-330200" lvl="4" marL="2286000" algn="l">
              <a:lnSpc>
                <a:spcPct val="115000"/>
              </a:lnSpc>
              <a:spcBef>
                <a:spcPts val="0"/>
              </a:spcBef>
              <a:spcAft>
                <a:spcPts val="0"/>
              </a:spcAft>
              <a:buClr>
                <a:schemeClr val="dk1"/>
              </a:buClr>
              <a:buSzPts val="1600"/>
              <a:buChar char="○"/>
              <a:defRPr sz="1600">
                <a:solidFill>
                  <a:schemeClr val="dk1"/>
                </a:solidFill>
              </a:defRPr>
            </a:lvl5pPr>
            <a:lvl6pPr indent="-330200" lvl="5" marL="2743200" algn="l">
              <a:lnSpc>
                <a:spcPct val="115000"/>
              </a:lnSpc>
              <a:spcBef>
                <a:spcPts val="0"/>
              </a:spcBef>
              <a:spcAft>
                <a:spcPts val="0"/>
              </a:spcAft>
              <a:buClr>
                <a:schemeClr val="dk1"/>
              </a:buClr>
              <a:buSzPts val="1600"/>
              <a:buChar char="■"/>
              <a:defRPr sz="1600">
                <a:solidFill>
                  <a:schemeClr val="dk1"/>
                </a:solidFill>
              </a:defRPr>
            </a:lvl6pPr>
            <a:lvl7pPr indent="-330200" lvl="6" marL="3200400" algn="l">
              <a:lnSpc>
                <a:spcPct val="115000"/>
              </a:lnSpc>
              <a:spcBef>
                <a:spcPts val="0"/>
              </a:spcBef>
              <a:spcAft>
                <a:spcPts val="0"/>
              </a:spcAft>
              <a:buClr>
                <a:schemeClr val="dk1"/>
              </a:buClr>
              <a:buSzPts val="1600"/>
              <a:buChar char="●"/>
              <a:defRPr sz="1600">
                <a:solidFill>
                  <a:schemeClr val="dk1"/>
                </a:solidFill>
              </a:defRPr>
            </a:lvl7pPr>
            <a:lvl8pPr indent="-330200" lvl="7" marL="3657600" algn="l">
              <a:lnSpc>
                <a:spcPct val="115000"/>
              </a:lnSpc>
              <a:spcBef>
                <a:spcPts val="0"/>
              </a:spcBef>
              <a:spcAft>
                <a:spcPts val="0"/>
              </a:spcAft>
              <a:buClr>
                <a:schemeClr val="dk1"/>
              </a:buClr>
              <a:buSzPts val="1600"/>
              <a:buChar char="○"/>
              <a:defRPr sz="1600">
                <a:solidFill>
                  <a:schemeClr val="dk1"/>
                </a:solidFill>
              </a:defRPr>
            </a:lvl8pPr>
            <a:lvl9pPr indent="-330200" lvl="8" marL="4114800" algn="l">
              <a:lnSpc>
                <a:spcPct val="115000"/>
              </a:lnSpc>
              <a:spcBef>
                <a:spcPts val="0"/>
              </a:spcBef>
              <a:spcAft>
                <a:spcPts val="0"/>
              </a:spcAft>
              <a:buClr>
                <a:schemeClr val="dk1"/>
              </a:buClr>
              <a:buSzPts val="1600"/>
              <a:buChar char="■"/>
              <a:defRPr sz="1600">
                <a:solidFill>
                  <a:schemeClr val="dk1"/>
                </a:solidFill>
              </a:defRPr>
            </a:lvl9pPr>
          </a:lstStyle>
          <a:p/>
        </p:txBody>
      </p:sp>
      <p:sp>
        <p:nvSpPr>
          <p:cNvPr id="389" name="Google Shape;389;p78"/>
          <p:cNvSpPr txBox="1"/>
          <p:nvPr>
            <p:ph idx="12" type="sldNum"/>
          </p:nvPr>
        </p:nvSpPr>
        <p:spPr>
          <a:xfrm>
            <a:off x="88683" y="4676392"/>
            <a:ext cx="548700" cy="3936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390" name="Google Shape;390;p78"/>
          <p:cNvSpPr/>
          <p:nvPr>
            <p:ph idx="2" type="pic"/>
          </p:nvPr>
        </p:nvSpPr>
        <p:spPr>
          <a:xfrm>
            <a:off x="5556750" y="989400"/>
            <a:ext cx="3516900" cy="4082100"/>
          </a:xfrm>
          <a:prstGeom prst="rect">
            <a:avLst/>
          </a:prstGeom>
          <a:no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blue 3">
  <p:cSld name="SECTION_HEADER_5">
    <p:spTree>
      <p:nvGrpSpPr>
        <p:cNvPr id="391" name="Shape 391"/>
        <p:cNvGrpSpPr/>
        <p:nvPr/>
      </p:nvGrpSpPr>
      <p:grpSpPr>
        <a:xfrm>
          <a:off x="0" y="0"/>
          <a:ext cx="0" cy="0"/>
          <a:chOff x="0" y="0"/>
          <a:chExt cx="0" cy="0"/>
        </a:xfrm>
      </p:grpSpPr>
      <p:pic>
        <p:nvPicPr>
          <p:cNvPr id="392" name="Google Shape;392;p79"/>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393" name="Google Shape;393;p79"/>
          <p:cNvSpPr txBox="1"/>
          <p:nvPr>
            <p:ph type="title"/>
          </p:nvPr>
        </p:nvSpPr>
        <p:spPr>
          <a:xfrm>
            <a:off x="213075" y="228600"/>
            <a:ext cx="8520600" cy="572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8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28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28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28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28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28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28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28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2800"/>
              <a:buNone/>
              <a:defRPr sz="2000">
                <a:solidFill>
                  <a:srgbClr val="FFFFFF"/>
                </a:solidFill>
                <a:latin typeface="Rockwell"/>
                <a:ea typeface="Rockwell"/>
                <a:cs typeface="Rockwell"/>
                <a:sym typeface="Rockwell"/>
              </a:defRPr>
            </a:lvl9pPr>
          </a:lstStyle>
          <a:p/>
        </p:txBody>
      </p:sp>
      <p:sp>
        <p:nvSpPr>
          <p:cNvPr id="394" name="Google Shape;394;p79"/>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algn="l">
              <a:lnSpc>
                <a:spcPct val="115000"/>
              </a:lnSpc>
              <a:spcBef>
                <a:spcPts val="0"/>
              </a:spcBef>
              <a:spcAft>
                <a:spcPts val="0"/>
              </a:spcAft>
              <a:buClr>
                <a:schemeClr val="dk1"/>
              </a:buClr>
              <a:buSzPts val="1600"/>
              <a:buChar char="●"/>
              <a:defRPr>
                <a:solidFill>
                  <a:schemeClr val="dk1"/>
                </a:solidFill>
              </a:defRPr>
            </a:lvl1pPr>
            <a:lvl2pPr indent="-292100" lvl="1" marL="914400" algn="l">
              <a:lnSpc>
                <a:spcPct val="115000"/>
              </a:lnSpc>
              <a:spcBef>
                <a:spcPts val="0"/>
              </a:spcBef>
              <a:spcAft>
                <a:spcPts val="0"/>
              </a:spcAft>
              <a:buClr>
                <a:schemeClr val="dk1"/>
              </a:buClr>
              <a:buSzPts val="1000"/>
              <a:buChar char="○"/>
              <a:defRPr sz="1600">
                <a:solidFill>
                  <a:schemeClr val="dk1"/>
                </a:solidFill>
              </a:defRPr>
            </a:lvl2pPr>
            <a:lvl3pPr indent="-292100" lvl="2" marL="1371600" algn="l">
              <a:lnSpc>
                <a:spcPct val="115000"/>
              </a:lnSpc>
              <a:spcBef>
                <a:spcPts val="0"/>
              </a:spcBef>
              <a:spcAft>
                <a:spcPts val="0"/>
              </a:spcAft>
              <a:buClr>
                <a:schemeClr val="dk1"/>
              </a:buClr>
              <a:buSzPts val="1000"/>
              <a:buChar char="■"/>
              <a:defRPr sz="1600">
                <a:solidFill>
                  <a:schemeClr val="dk1"/>
                </a:solidFill>
              </a:defRPr>
            </a:lvl3pPr>
            <a:lvl4pPr indent="-292100" lvl="3" marL="1828800" algn="l">
              <a:lnSpc>
                <a:spcPct val="115000"/>
              </a:lnSpc>
              <a:spcBef>
                <a:spcPts val="0"/>
              </a:spcBef>
              <a:spcAft>
                <a:spcPts val="0"/>
              </a:spcAft>
              <a:buClr>
                <a:schemeClr val="dk1"/>
              </a:buClr>
              <a:buSzPts val="1000"/>
              <a:buChar char="●"/>
              <a:defRPr sz="1600">
                <a:solidFill>
                  <a:schemeClr val="dk1"/>
                </a:solidFill>
              </a:defRPr>
            </a:lvl4pPr>
            <a:lvl5pPr indent="-292100" lvl="4" marL="2286000" algn="l">
              <a:lnSpc>
                <a:spcPct val="115000"/>
              </a:lnSpc>
              <a:spcBef>
                <a:spcPts val="0"/>
              </a:spcBef>
              <a:spcAft>
                <a:spcPts val="0"/>
              </a:spcAft>
              <a:buClr>
                <a:schemeClr val="dk1"/>
              </a:buClr>
              <a:buSzPts val="1000"/>
              <a:buChar char="○"/>
              <a:defRPr sz="1600">
                <a:solidFill>
                  <a:schemeClr val="dk1"/>
                </a:solidFill>
              </a:defRPr>
            </a:lvl5pPr>
            <a:lvl6pPr indent="-292100" lvl="5" marL="2743200" algn="l">
              <a:lnSpc>
                <a:spcPct val="115000"/>
              </a:lnSpc>
              <a:spcBef>
                <a:spcPts val="0"/>
              </a:spcBef>
              <a:spcAft>
                <a:spcPts val="0"/>
              </a:spcAft>
              <a:buClr>
                <a:schemeClr val="dk1"/>
              </a:buClr>
              <a:buSzPts val="1000"/>
              <a:buChar char="■"/>
              <a:defRPr sz="1600">
                <a:solidFill>
                  <a:schemeClr val="dk1"/>
                </a:solidFill>
              </a:defRPr>
            </a:lvl6pPr>
            <a:lvl7pPr indent="-292100" lvl="6" marL="3200400" algn="l">
              <a:lnSpc>
                <a:spcPct val="115000"/>
              </a:lnSpc>
              <a:spcBef>
                <a:spcPts val="0"/>
              </a:spcBef>
              <a:spcAft>
                <a:spcPts val="0"/>
              </a:spcAft>
              <a:buClr>
                <a:schemeClr val="dk1"/>
              </a:buClr>
              <a:buSzPts val="1000"/>
              <a:buChar char="●"/>
              <a:defRPr sz="1600">
                <a:solidFill>
                  <a:schemeClr val="dk1"/>
                </a:solidFill>
              </a:defRPr>
            </a:lvl7pPr>
            <a:lvl8pPr indent="-292100" lvl="7" marL="3657600" algn="l">
              <a:lnSpc>
                <a:spcPct val="115000"/>
              </a:lnSpc>
              <a:spcBef>
                <a:spcPts val="0"/>
              </a:spcBef>
              <a:spcAft>
                <a:spcPts val="0"/>
              </a:spcAft>
              <a:buClr>
                <a:schemeClr val="dk1"/>
              </a:buClr>
              <a:buSzPts val="1000"/>
              <a:buChar char="○"/>
              <a:defRPr sz="1600">
                <a:solidFill>
                  <a:schemeClr val="dk1"/>
                </a:solidFill>
              </a:defRPr>
            </a:lvl8pPr>
            <a:lvl9pPr indent="-292100" lvl="8" marL="411480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395" name="Google Shape;395;p79"/>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396" name="Google Shape;396;p79"/>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397" name="Google Shape;397;p79"/>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3">
  <p:cSld name="TITLE_AND_BODY_1_1_1_1_1_1_1_1_1_1_1_1_1_1">
    <p:spTree>
      <p:nvGrpSpPr>
        <p:cNvPr id="36" name="Shape 36"/>
        <p:cNvGrpSpPr/>
        <p:nvPr/>
      </p:nvGrpSpPr>
      <p:grpSpPr>
        <a:xfrm>
          <a:off x="0" y="0"/>
          <a:ext cx="0" cy="0"/>
          <a:chOff x="0" y="0"/>
          <a:chExt cx="0" cy="0"/>
        </a:xfrm>
      </p:grpSpPr>
      <p:pic>
        <p:nvPicPr>
          <p:cNvPr descr="Photo of high school student" id="37" name="Google Shape;37;p35"/>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38" name="Google Shape;38;p35"/>
          <p:cNvSpPr txBox="1"/>
          <p:nvPr>
            <p:ph type="title"/>
          </p:nvPr>
        </p:nvSpPr>
        <p:spPr>
          <a:xfrm>
            <a:off x="0" y="3361600"/>
            <a:ext cx="9144000" cy="666600"/>
          </a:xfrm>
          <a:prstGeom prst="rect">
            <a:avLst/>
          </a:prstGeom>
          <a:solidFill>
            <a:srgbClr val="488BC9"/>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39" name="Google Shape;39;p35"/>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pic>
        <p:nvPicPr>
          <p:cNvPr descr="CDE logo" id="40" name="Google Shape;40;p35"/>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7">
  <p:cSld name="TITLE_AND_BODY_1_1_1_1_1_1_1_1_1_1_1_1_1_1_2">
    <p:spTree>
      <p:nvGrpSpPr>
        <p:cNvPr id="41" name="Shape 41"/>
        <p:cNvGrpSpPr/>
        <p:nvPr/>
      </p:nvGrpSpPr>
      <p:grpSpPr>
        <a:xfrm>
          <a:off x="0" y="0"/>
          <a:ext cx="0" cy="0"/>
          <a:chOff x="0" y="0"/>
          <a:chExt cx="0" cy="0"/>
        </a:xfrm>
      </p:grpSpPr>
      <p:pic>
        <p:nvPicPr>
          <p:cNvPr descr="Photo of middle school student" id="42" name="Google Shape;42;p36"/>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43" name="Google Shape;43;p36"/>
          <p:cNvSpPr txBox="1"/>
          <p:nvPr>
            <p:ph type="title"/>
          </p:nvPr>
        </p:nvSpPr>
        <p:spPr>
          <a:xfrm>
            <a:off x="0" y="3361600"/>
            <a:ext cx="9144000" cy="666600"/>
          </a:xfrm>
          <a:prstGeom prst="rect">
            <a:avLst/>
          </a:prstGeom>
          <a:solidFill>
            <a:srgbClr val="488BC9"/>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44" name="Google Shape;44;p36"/>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45" name="Google Shape;45;p36"/>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Orange - 08">
  <p:cSld name="TITLE_AND_BODY_1_1_1_1_1_1_1">
    <p:spTree>
      <p:nvGrpSpPr>
        <p:cNvPr id="46" name="Shape 46"/>
        <p:cNvGrpSpPr/>
        <p:nvPr/>
      </p:nvGrpSpPr>
      <p:grpSpPr>
        <a:xfrm>
          <a:off x="0" y="0"/>
          <a:ext cx="0" cy="0"/>
          <a:chOff x="0" y="0"/>
          <a:chExt cx="0" cy="0"/>
        </a:xfrm>
      </p:grpSpPr>
      <p:pic>
        <p:nvPicPr>
          <p:cNvPr descr="Photo of elementary student and teacher" id="47" name="Google Shape;47;p37"/>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48" name="Google Shape;48;p37"/>
          <p:cNvSpPr txBox="1"/>
          <p:nvPr>
            <p:ph type="title"/>
          </p:nvPr>
        </p:nvSpPr>
        <p:spPr>
          <a:xfrm>
            <a:off x="0" y="3361600"/>
            <a:ext cx="9144000" cy="666600"/>
          </a:xfrm>
          <a:prstGeom prst="rect">
            <a:avLst/>
          </a:prstGeom>
          <a:solidFill>
            <a:srgbClr val="EF7521"/>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49" name="Google Shape;49;p37"/>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pic>
        <p:nvPicPr>
          <p:cNvPr descr="CDE logo" id="50" name="Google Shape;50;p37"/>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Orange" type="title">
  <p:cSld name="TITLE">
    <p:spTree>
      <p:nvGrpSpPr>
        <p:cNvPr id="51" name="Shape 51"/>
        <p:cNvGrpSpPr/>
        <p:nvPr/>
      </p:nvGrpSpPr>
      <p:grpSpPr>
        <a:xfrm>
          <a:off x="0" y="0"/>
          <a:ext cx="0" cy="0"/>
          <a:chOff x="0" y="0"/>
          <a:chExt cx="0" cy="0"/>
        </a:xfrm>
      </p:grpSpPr>
      <p:sp>
        <p:nvSpPr>
          <p:cNvPr descr="&quot;&quot;" id="52" name="Google Shape;52;p38"/>
          <p:cNvSpPr/>
          <p:nvPr/>
        </p:nvSpPr>
        <p:spPr>
          <a:xfrm>
            <a:off x="1125" y="0"/>
            <a:ext cx="9144000" cy="2743200"/>
          </a:xfrm>
          <a:prstGeom prst="rect">
            <a:avLst/>
          </a:prstGeom>
          <a:solidFill>
            <a:srgbClr val="EF752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quot;&quot;" id="54" name="Google Shape;54;p38"/>
          <p:cNvPicPr preferRelativeResize="0"/>
          <p:nvPr/>
        </p:nvPicPr>
        <p:blipFill rotWithShape="1">
          <a:blip r:embed="rId2">
            <a:alphaModFix/>
          </a:blip>
          <a:srcRect b="0" l="0" r="0" t="0"/>
          <a:stretch/>
        </p:blipFill>
        <p:spPr>
          <a:xfrm>
            <a:off x="0" y="4320695"/>
            <a:ext cx="9144003" cy="830461"/>
          </a:xfrm>
          <a:prstGeom prst="rect">
            <a:avLst/>
          </a:prstGeom>
          <a:noFill/>
          <a:ln>
            <a:noFill/>
          </a:ln>
        </p:spPr>
      </p:pic>
      <p:pic>
        <p:nvPicPr>
          <p:cNvPr descr="CDE logo" id="55" name="Google Shape;55;p38"/>
          <p:cNvPicPr preferRelativeResize="0"/>
          <p:nvPr/>
        </p:nvPicPr>
        <p:blipFill rotWithShape="1">
          <a:blip r:embed="rId3">
            <a:alphaModFix/>
          </a:blip>
          <a:srcRect b="0" l="0" r="0" t="0"/>
          <a:stretch/>
        </p:blipFill>
        <p:spPr>
          <a:xfrm>
            <a:off x="2299325" y="703400"/>
            <a:ext cx="1456100" cy="919150"/>
          </a:xfrm>
          <a:prstGeom prst="rect">
            <a:avLst/>
          </a:prstGeom>
          <a:noFill/>
          <a:ln>
            <a:noFill/>
          </a:ln>
        </p:spPr>
      </p:pic>
      <p:sp>
        <p:nvSpPr>
          <p:cNvPr id="56" name="Google Shape;56;p38"/>
          <p:cNvSpPr txBox="1"/>
          <p:nvPr/>
        </p:nvSpPr>
        <p:spPr>
          <a:xfrm>
            <a:off x="205525" y="4884550"/>
            <a:ext cx="7256400" cy="178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Roboto"/>
              <a:ea typeface="Roboto"/>
              <a:cs typeface="Roboto"/>
              <a:sym typeface="Roboto"/>
            </a:endParaRPr>
          </a:p>
        </p:txBody>
      </p:sp>
      <p:pic>
        <p:nvPicPr>
          <p:cNvPr descr="Photo of two elementary students" id="57" name="Google Shape;57;p38"/>
          <p:cNvPicPr preferRelativeResize="0"/>
          <p:nvPr/>
        </p:nvPicPr>
        <p:blipFill rotWithShape="1">
          <a:blip r:embed="rId4">
            <a:alphaModFix/>
          </a:blip>
          <a:srcRect b="0" l="0" r="0" t="0"/>
          <a:stretch/>
        </p:blipFill>
        <p:spPr>
          <a:xfrm>
            <a:off x="6124275" y="0"/>
            <a:ext cx="3019725" cy="4483625"/>
          </a:xfrm>
          <a:prstGeom prst="rect">
            <a:avLst/>
          </a:prstGeom>
          <a:noFill/>
          <a:ln>
            <a:noFill/>
          </a:ln>
        </p:spPr>
      </p:pic>
      <p:sp>
        <p:nvSpPr>
          <p:cNvPr id="58" name="Google Shape;58;p38"/>
          <p:cNvSpPr txBox="1"/>
          <p:nvPr>
            <p:ph type="title"/>
          </p:nvPr>
        </p:nvSpPr>
        <p:spPr>
          <a:xfrm>
            <a:off x="205525" y="2070900"/>
            <a:ext cx="5778300" cy="5361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59" name="Google Shape;59;p38"/>
          <p:cNvSpPr txBox="1"/>
          <p:nvPr>
            <p:ph idx="2" type="title"/>
          </p:nvPr>
        </p:nvSpPr>
        <p:spPr>
          <a:xfrm>
            <a:off x="205525" y="2960750"/>
            <a:ext cx="5778300" cy="10401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60" name="Google Shape;60;p38"/>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 image - Orange" type="secHead">
  <p:cSld name="SECTION_HEADER">
    <p:spTree>
      <p:nvGrpSpPr>
        <p:cNvPr id="61" name="Shape 61"/>
        <p:cNvGrpSpPr/>
        <p:nvPr/>
      </p:nvGrpSpPr>
      <p:grpSpPr>
        <a:xfrm>
          <a:off x="0" y="0"/>
          <a:ext cx="0" cy="0"/>
          <a:chOff x="0" y="0"/>
          <a:chExt cx="0" cy="0"/>
        </a:xfrm>
      </p:grpSpPr>
      <p:sp>
        <p:nvSpPr>
          <p:cNvPr id="62" name="Google Shape;62;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quot;&quot;" id="63" name="Google Shape;63;p39"/>
          <p:cNvPicPr preferRelativeResize="0"/>
          <p:nvPr/>
        </p:nvPicPr>
        <p:blipFill rotWithShape="1">
          <a:blip r:embed="rId2">
            <a:alphaModFix/>
          </a:blip>
          <a:srcRect b="0" l="0" r="0" t="0"/>
          <a:stretch/>
        </p:blipFill>
        <p:spPr>
          <a:xfrm>
            <a:off x="0" y="4320695"/>
            <a:ext cx="9144003" cy="830461"/>
          </a:xfrm>
          <a:prstGeom prst="rect">
            <a:avLst/>
          </a:prstGeom>
          <a:noFill/>
          <a:ln>
            <a:noFill/>
          </a:ln>
        </p:spPr>
      </p:pic>
      <p:sp>
        <p:nvSpPr>
          <p:cNvPr id="64" name="Google Shape;64;p39"/>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Arial"/>
                <a:ea typeface="Arial"/>
                <a:cs typeface="Arial"/>
                <a:sym typeface="Arial"/>
              </a:rPr>
              <a:t> </a:t>
            </a:r>
            <a:fld id="{00000000-1234-1234-1234-123412341234}" type="slidenum">
              <a:rPr b="0" i="0" lang="en" sz="1300" u="none" cap="none" strike="noStrike">
                <a:solidFill>
                  <a:srgbClr val="FFFFFF"/>
                </a:solidFill>
                <a:latin typeface="Arial"/>
                <a:ea typeface="Arial"/>
                <a:cs typeface="Arial"/>
                <a:sym typeface="Arial"/>
              </a:rPr>
              <a:t>‹#›</a:t>
            </a:fld>
            <a:endParaRPr b="0" i="0" sz="1300" u="none" cap="none" strike="noStrike">
              <a:solidFill>
                <a:srgbClr val="FFFFFF"/>
              </a:solidFill>
              <a:latin typeface="Arial"/>
              <a:ea typeface="Arial"/>
              <a:cs typeface="Arial"/>
              <a:sym typeface="Arial"/>
            </a:endParaRPr>
          </a:p>
        </p:txBody>
      </p:sp>
      <p:sp>
        <p:nvSpPr>
          <p:cNvPr id="65" name="Google Shape;65;p39"/>
          <p:cNvSpPr txBox="1"/>
          <p:nvPr/>
        </p:nvSpPr>
        <p:spPr>
          <a:xfrm>
            <a:off x="123875" y="4164100"/>
            <a:ext cx="4863600" cy="156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999999"/>
              </a:solidFill>
              <a:latin typeface="Roboto"/>
              <a:ea typeface="Roboto"/>
              <a:cs typeface="Roboto"/>
              <a:sym typeface="Roboto"/>
            </a:endParaRPr>
          </a:p>
        </p:txBody>
      </p:sp>
      <p:pic>
        <p:nvPicPr>
          <p:cNvPr descr="CDE logo" id="66" name="Google Shape;66;p39"/>
          <p:cNvPicPr preferRelativeResize="0"/>
          <p:nvPr/>
        </p:nvPicPr>
        <p:blipFill rotWithShape="1">
          <a:blip r:embed="rId3">
            <a:alphaModFix/>
          </a:blip>
          <a:srcRect b="0" l="0" r="0" t="0"/>
          <a:stretch/>
        </p:blipFill>
        <p:spPr>
          <a:xfrm>
            <a:off x="8002150" y="4518325"/>
            <a:ext cx="924425" cy="403399"/>
          </a:xfrm>
          <a:prstGeom prst="rect">
            <a:avLst/>
          </a:prstGeom>
          <a:noFill/>
          <a:ln>
            <a:noFill/>
          </a:ln>
        </p:spPr>
      </p:pic>
      <p:cxnSp>
        <p:nvCxnSpPr>
          <p:cNvPr descr="&quot;&quot;" id="67" name="Google Shape;67;p39"/>
          <p:cNvCxnSpPr/>
          <p:nvPr/>
        </p:nvCxnSpPr>
        <p:spPr>
          <a:xfrm>
            <a:off x="0" y="918350"/>
            <a:ext cx="7479600" cy="0"/>
          </a:xfrm>
          <a:prstGeom prst="straightConnector1">
            <a:avLst/>
          </a:prstGeom>
          <a:noFill/>
          <a:ln cap="flat" cmpd="sng" w="19050">
            <a:solidFill>
              <a:srgbClr val="EF7521"/>
            </a:solidFill>
            <a:prstDash val="solid"/>
            <a:round/>
            <a:headEnd len="sm" w="sm" type="none"/>
            <a:tailEnd len="sm" w="sm" type="none"/>
          </a:ln>
        </p:spPr>
      </p:cxnSp>
      <p:sp>
        <p:nvSpPr>
          <p:cNvPr id="68" name="Google Shape;68;p39"/>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69" name="Google Shape;69;p39"/>
          <p:cNvSpPr txBox="1"/>
          <p:nvPr>
            <p:ph idx="1" type="body"/>
          </p:nvPr>
        </p:nvSpPr>
        <p:spPr>
          <a:xfrm>
            <a:off x="311700" y="1152475"/>
            <a:ext cx="5277900" cy="30348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indent="-317500" lvl="1" marL="9144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70" name="Google Shape;70;p39"/>
          <p:cNvSpPr txBox="1"/>
          <p:nvPr>
            <p:ph idx="2" type="title"/>
          </p:nvPr>
        </p:nvSpPr>
        <p:spPr>
          <a:xfrm>
            <a:off x="123875" y="4347400"/>
            <a:ext cx="7267200" cy="156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p:txBody>
      </p:sp>
      <p:pic>
        <p:nvPicPr>
          <p:cNvPr descr="Photo of elementary student" id="71" name="Google Shape;71;p39"/>
          <p:cNvPicPr preferRelativeResize="0"/>
          <p:nvPr/>
        </p:nvPicPr>
        <p:blipFill rotWithShape="1">
          <a:blip r:embed="rId4">
            <a:alphaModFix/>
          </a:blip>
          <a:srcRect b="0" l="0" r="0" t="0"/>
          <a:stretch/>
        </p:blipFill>
        <p:spPr>
          <a:xfrm>
            <a:off x="6109200" y="616825"/>
            <a:ext cx="3034799" cy="30347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3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www.cde.state.co.us/fedprograms/easiapplication" TargetMode="External"/><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58.png"/><Relationship Id="rId4" Type="http://schemas.openxmlformats.org/officeDocument/2006/relationships/hyperlink" Target="https://www.cde.state.co.us/accountability/performanceturnaround"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www.cde.state.co.us/uip/data-analysis-for-small-student-population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s://www.cde.state.co.us/uip/uip_general_resources#criteriaandrequirements" TargetMode="External"/><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9.png"/><Relationship Id="rId4" Type="http://schemas.openxmlformats.org/officeDocument/2006/relationships/hyperlink" Target="http://www.cde.state.co.us/accountability/accountability-resource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www.cde.state.co.us/uip/uip-online-system" TargetMode="External"/><Relationship Id="rId4" Type="http://schemas.openxmlformats.org/officeDocument/2006/relationships/image" Target="../media/image70.png"/><Relationship Id="rId5" Type="http://schemas.openxmlformats.org/officeDocument/2006/relationships/image" Target="../media/image6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www.cde.state.co.us/accountability/januarysubmissionguidance" TargetMode="Externa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docs.google.com/spreadsheets/d/1xc6YF1I68Fvwl9vg5xtWBqFmRE2r57I5OfQypZPQM1Q/edit#gid=0" TargetMode="External"/><Relationship Id="rId4" Type="http://schemas.openxmlformats.org/officeDocument/2006/relationships/hyperlink" Target="https://edx.cde.state.co.us/CDEIdM/districtLAMSupport.jsp" TargetMode="External"/><Relationship Id="rId5" Type="http://schemas.openxmlformats.org/officeDocument/2006/relationships/image" Target="../media/image6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www.cde.state.co.us/district-school-dashboard" TargetMode="External"/><Relationship Id="rId4" Type="http://schemas.openxmlformats.org/officeDocument/2006/relationships/hyperlink" Target="https://www.cde.state.co.us/accountability/annotated_dish_dashboard" TargetMode="External"/><Relationship Id="rId5" Type="http://schemas.openxmlformats.org/officeDocument/2006/relationships/hyperlink" Target="https://www.cde.state.co.us/accountability/ontrackgrowthfactsheet" TargetMode="External"/><Relationship Id="rId6" Type="http://schemas.openxmlformats.org/officeDocument/2006/relationships/image" Target="../media/image61.png"/><Relationship Id="rId7"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edx.cde.state.co.us/CDEIdM/districtLAMSupport.jsp" TargetMode="External"/><Relationship Id="rId4" Type="http://schemas.openxmlformats.org/officeDocument/2006/relationships/hyperlink" Target="https://www.cde.state.co.us/uip/uip-online-system-user-set-up-management" TargetMode="External"/><Relationship Id="rId5" Type="http://schemas.openxmlformats.org/officeDocument/2006/relationships/image" Target="../media/image7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www.cde.state.co.us/cdereval" TargetMode="External"/><Relationship Id="rId4" Type="http://schemas.openxmlformats.org/officeDocument/2006/relationships/hyperlink" Target="http://www.cde.state.co.us/accountability/performanceframeworkresults" TargetMode="External"/><Relationship Id="rId5" Type="http://schemas.openxmlformats.org/officeDocument/2006/relationships/image" Target="../media/image60.png"/><Relationship Id="rId6" Type="http://schemas.openxmlformats.org/officeDocument/2006/relationships/image" Target="../media/image62.png"/><Relationship Id="rId7" Type="http://schemas.openxmlformats.org/officeDocument/2006/relationships/image" Target="../media/image6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www.cde.state.co.us/uip" TargetMode="External"/><Relationship Id="rId4" Type="http://schemas.openxmlformats.org/officeDocument/2006/relationships/hyperlink" Target="https://www.cde.state.co.us/accountability/stateaccountability" TargetMode="External"/><Relationship Id="rId5" Type="http://schemas.openxmlformats.org/officeDocument/2006/relationships/hyperlink" Target="https://www.cde.state.co.us/accountability/accountabilityuseofdatapdf"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mailto:accountability@cde.state.co.us" TargetMode="External"/><Relationship Id="rId4" Type="http://schemas.openxmlformats.org/officeDocument/2006/relationships/hyperlink" Target="mailto:uiphelp@cde.state.co.us" TargetMode="External"/><Relationship Id="rId5" Type="http://schemas.openxmlformats.org/officeDocument/2006/relationships/hyperlink" Target="https://outlook.office365.com/book/UIPConsultationandSupportHours@cde.state.co.us/s/SyM1-BDAVEyJ9S946BZBWA2"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hyperlink" Target="https://tinyurl.com/ACIWebinarSurvey"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4.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3.png"/><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403" name="Google Shape;403;p1"/>
          <p:cNvSpPr txBox="1"/>
          <p:nvPr>
            <p:ph idx="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404" name="Google Shape;404;p1"/>
          <p:cNvSpPr txBox="1"/>
          <p:nvPr>
            <p:ph type="title"/>
          </p:nvPr>
        </p:nvSpPr>
        <p:spPr>
          <a:xfrm>
            <a:off x="205525" y="2075700"/>
            <a:ext cx="5778300" cy="5313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2200"/>
              <a:buNone/>
            </a:pPr>
            <a:r>
              <a:rPr lang="en"/>
              <a:t>Insufficient State Data Ratings</a:t>
            </a:r>
            <a:endParaRPr/>
          </a:p>
        </p:txBody>
      </p:sp>
      <p:sp>
        <p:nvSpPr>
          <p:cNvPr id="405" name="Google Shape;405;p1"/>
          <p:cNvSpPr txBox="1"/>
          <p:nvPr>
            <p:ph idx="3" type="title"/>
          </p:nvPr>
        </p:nvSpPr>
        <p:spPr>
          <a:xfrm>
            <a:off x="205525" y="2960750"/>
            <a:ext cx="5778300" cy="10401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2200"/>
              <a:buNone/>
            </a:pPr>
            <a:r>
              <a:rPr lang="en" sz="1600"/>
              <a:t>Rating Definition, Description, and Considerations </a:t>
            </a:r>
            <a:endParaRPr sz="1600"/>
          </a:p>
          <a:p>
            <a:pPr indent="0" lvl="0" marL="0" rtl="0" algn="ctr">
              <a:lnSpc>
                <a:spcPct val="100000"/>
              </a:lnSpc>
              <a:spcBef>
                <a:spcPts val="0"/>
              </a:spcBef>
              <a:spcAft>
                <a:spcPts val="0"/>
              </a:spcAft>
              <a:buSzPts val="2200"/>
              <a:buNone/>
            </a:pPr>
            <a:r>
              <a:rPr lang="en" sz="1600"/>
              <a:t>for Improvement Planning</a:t>
            </a:r>
            <a:endParaRPr sz="1600"/>
          </a:p>
          <a:p>
            <a:pPr indent="0" lvl="0" marL="0" rtl="0" algn="ctr">
              <a:lnSpc>
                <a:spcPct val="100000"/>
              </a:lnSpc>
              <a:spcBef>
                <a:spcPts val="0"/>
              </a:spcBef>
              <a:spcAft>
                <a:spcPts val="0"/>
              </a:spcAft>
              <a:buSzPts val="2200"/>
              <a:buNone/>
            </a:pPr>
            <a:r>
              <a:t/>
            </a:r>
            <a:endParaRPr sz="1400"/>
          </a:p>
          <a:p>
            <a:pPr indent="0" lvl="0" marL="0" marR="0" rtl="0" algn="ctr">
              <a:lnSpc>
                <a:spcPct val="100000"/>
              </a:lnSpc>
              <a:spcBef>
                <a:spcPts val="0"/>
              </a:spcBef>
              <a:spcAft>
                <a:spcPts val="0"/>
              </a:spcAft>
              <a:buSzPts val="2200"/>
              <a:buNone/>
            </a:pPr>
            <a:r>
              <a:rPr lang="en" sz="1400"/>
              <a:t>August 29, 2024 – 10:00-11:00 am</a:t>
            </a:r>
            <a:endParaRPr sz="1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10"/>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My Site has an ISD rating – Other Considerations</a:t>
            </a:r>
            <a:endParaRPr/>
          </a:p>
        </p:txBody>
      </p:sp>
      <p:sp>
        <p:nvSpPr>
          <p:cNvPr id="491" name="Google Shape;491;p10"/>
          <p:cNvSpPr txBox="1"/>
          <p:nvPr>
            <p:ph idx="1" type="body"/>
          </p:nvPr>
        </p:nvSpPr>
        <p:spPr>
          <a:xfrm>
            <a:off x="311700" y="1022350"/>
            <a:ext cx="7929900" cy="31650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Not eligible for biennial flexibility for Unified Improvement Plan (UIP) submission</a:t>
            </a:r>
            <a:endParaRPr/>
          </a:p>
          <a:p>
            <a:pPr indent="-317500" lvl="1" marL="914400" rtl="0" algn="l">
              <a:lnSpc>
                <a:spcPct val="115000"/>
              </a:lnSpc>
              <a:spcBef>
                <a:spcPts val="0"/>
              </a:spcBef>
              <a:spcAft>
                <a:spcPts val="0"/>
              </a:spcAft>
              <a:buSzPts val="1400"/>
              <a:buChar char="○"/>
            </a:pPr>
            <a:r>
              <a:rPr lang="en"/>
              <a:t>Even if your site received a performance rating the last time your site had a rating</a:t>
            </a:r>
            <a:endParaRPr/>
          </a:p>
          <a:p>
            <a:pPr indent="-342900" lvl="0" marL="457200" rtl="0" algn="l">
              <a:lnSpc>
                <a:spcPct val="115000"/>
              </a:lnSpc>
              <a:spcBef>
                <a:spcPts val="0"/>
              </a:spcBef>
              <a:spcAft>
                <a:spcPts val="0"/>
              </a:spcAft>
              <a:buSzPts val="1800"/>
              <a:buChar char="●"/>
            </a:pPr>
            <a:r>
              <a:rPr lang="en"/>
              <a:t>May be eligible for </a:t>
            </a:r>
            <a:r>
              <a:rPr lang="en" u="sng">
                <a:solidFill>
                  <a:schemeClr val="accent1"/>
                </a:solidFill>
                <a:hlinkClick r:id="rId3">
                  <a:extLst>
                    <a:ext uri="{A12FA001-AC4F-418D-AE19-62706E023703}">
                      <ahyp:hlinkClr val="tx"/>
                    </a:ext>
                  </a:extLst>
                </a:hlinkClick>
              </a:rPr>
              <a:t>Empowering Action for School Improvement (EASI)</a:t>
            </a:r>
            <a:r>
              <a:rPr lang="en">
                <a:solidFill>
                  <a:schemeClr val="accent1"/>
                </a:solidFill>
              </a:rPr>
              <a:t> </a:t>
            </a:r>
            <a:r>
              <a:rPr lang="en"/>
              <a:t>grants.</a:t>
            </a:r>
            <a:endParaRPr/>
          </a:p>
          <a:p>
            <a:pPr indent="-317500" lvl="1" marL="914400" rtl="0" algn="l">
              <a:lnSpc>
                <a:spcPct val="115000"/>
              </a:lnSpc>
              <a:spcBef>
                <a:spcPts val="0"/>
              </a:spcBef>
              <a:spcAft>
                <a:spcPts val="0"/>
              </a:spcAft>
              <a:buSzPts val="1400"/>
              <a:buChar char="○"/>
            </a:pPr>
            <a:r>
              <a:rPr lang="en"/>
              <a:t>If your plan type includes a clock year, with either ‘</a:t>
            </a:r>
            <a:r>
              <a:rPr i="1" lang="en"/>
              <a:t>on hold’ </a:t>
            </a:r>
            <a:r>
              <a:rPr lang="en"/>
              <a:t>or ‘</a:t>
            </a:r>
            <a:r>
              <a:rPr i="1" lang="en"/>
              <a:t>on hold</a:t>
            </a:r>
            <a:r>
              <a:rPr lang="en"/>
              <a:t> </a:t>
            </a:r>
            <a:r>
              <a:rPr i="1" lang="en"/>
              <a:t>on watch’</a:t>
            </a:r>
            <a:endParaRPr i="1"/>
          </a:p>
          <a:p>
            <a:pPr indent="-317500" lvl="1" marL="914400" rtl="0" algn="l">
              <a:lnSpc>
                <a:spcPct val="115000"/>
              </a:lnSpc>
              <a:spcBef>
                <a:spcPts val="0"/>
              </a:spcBef>
              <a:spcAft>
                <a:spcPts val="0"/>
              </a:spcAft>
              <a:buSzPts val="1400"/>
              <a:buChar char="○"/>
            </a:pPr>
            <a:r>
              <a:rPr lang="en"/>
              <a:t>Example - ISD </a:t>
            </a:r>
            <a:r>
              <a:rPr lang="en">
                <a:solidFill>
                  <a:srgbClr val="F8B333"/>
                </a:solidFill>
              </a:rPr>
              <a:t>Year 1 On Hold</a:t>
            </a:r>
            <a:endParaRPr>
              <a:solidFill>
                <a:srgbClr val="F8B333"/>
              </a:solidFill>
            </a:endParaRPr>
          </a:p>
          <a:p>
            <a:pPr indent="0" lvl="0" marL="0" rtl="0" algn="l">
              <a:lnSpc>
                <a:spcPct val="115000"/>
              </a:lnSpc>
              <a:spcBef>
                <a:spcPts val="1200"/>
              </a:spcBef>
              <a:spcAft>
                <a:spcPts val="0"/>
              </a:spcAft>
              <a:buSzPts val="1600"/>
              <a:buNone/>
            </a:pPr>
            <a:r>
              <a:t/>
            </a:r>
            <a:endParaRPr/>
          </a:p>
          <a:p>
            <a:pPr indent="0" lvl="0" marL="0" rtl="0" algn="l">
              <a:lnSpc>
                <a:spcPct val="115000"/>
              </a:lnSpc>
              <a:spcBef>
                <a:spcPts val="1200"/>
              </a:spcBef>
              <a:spcAft>
                <a:spcPts val="0"/>
              </a:spcAft>
              <a:buSzPts val="1600"/>
              <a:buNone/>
            </a:pPr>
            <a:r>
              <a:t/>
            </a:r>
            <a:endParaRPr/>
          </a:p>
          <a:p>
            <a:pPr indent="0" lvl="0" marL="0" rtl="0" algn="l">
              <a:lnSpc>
                <a:spcPct val="115000"/>
              </a:lnSpc>
              <a:spcBef>
                <a:spcPts val="1200"/>
              </a:spcBef>
              <a:spcAft>
                <a:spcPts val="1200"/>
              </a:spcAft>
              <a:buSzPts val="1600"/>
              <a:buNone/>
            </a:pPr>
            <a:r>
              <a:rPr lang="en"/>
              <a:t>		</a:t>
            </a:r>
            <a:r>
              <a:rPr lang="en" sz="1400"/>
              <a:t>→ Last assigned a plan type – it was </a:t>
            </a:r>
            <a:r>
              <a:rPr lang="en" sz="1400">
                <a:solidFill>
                  <a:srgbClr val="F8B333"/>
                </a:solidFill>
              </a:rPr>
              <a:t>Priority Improvement, Year 1</a:t>
            </a:r>
            <a:endParaRPr sz="1400">
              <a:solidFill>
                <a:srgbClr val="F8B333"/>
              </a:solidFill>
            </a:endParaRPr>
          </a:p>
        </p:txBody>
      </p:sp>
      <p:pic>
        <p:nvPicPr>
          <p:cNvPr descr="Snapshot of an ISD plan type showing Year 1 On Hold." id="492" name="Google Shape;492;p10"/>
          <p:cNvPicPr preferRelativeResize="0"/>
          <p:nvPr/>
        </p:nvPicPr>
        <p:blipFill rotWithShape="1">
          <a:blip r:embed="rId4">
            <a:alphaModFix/>
          </a:blip>
          <a:srcRect b="83214" l="0" r="20444" t="0"/>
          <a:stretch/>
        </p:blipFill>
        <p:spPr>
          <a:xfrm>
            <a:off x="1312475" y="2511400"/>
            <a:ext cx="3888325" cy="833650"/>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11"/>
          <p:cNvSpPr txBox="1"/>
          <p:nvPr>
            <p:ph idx="4294967295" type="title"/>
          </p:nvPr>
        </p:nvSpPr>
        <p:spPr>
          <a:xfrm>
            <a:off x="311700" y="105100"/>
            <a:ext cx="7167900" cy="741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b="1" lang="en">
                <a:solidFill>
                  <a:schemeClr val="lt1"/>
                </a:solidFill>
              </a:rPr>
              <a:t>Performance Watch</a:t>
            </a:r>
            <a:endParaRPr/>
          </a:p>
        </p:txBody>
      </p:sp>
      <p:pic>
        <p:nvPicPr>
          <p:cNvPr descr="Picture of Performance Watch with sites on the Accountability Clock with a Priority Improvement or Turnaround rating, or ISD On Hold, compared to sites with Performance/Improvement On Watch to be removed from Performance Watch." id="498" name="Google Shape;498;p11"/>
          <p:cNvPicPr preferRelativeResize="0"/>
          <p:nvPr/>
        </p:nvPicPr>
        <p:blipFill rotWithShape="1">
          <a:blip r:embed="rId3">
            <a:alphaModFix/>
          </a:blip>
          <a:srcRect b="0" l="0" r="0" t="0"/>
          <a:stretch/>
        </p:blipFill>
        <p:spPr>
          <a:xfrm>
            <a:off x="432252" y="183450"/>
            <a:ext cx="8279500" cy="4086675"/>
          </a:xfrm>
          <a:prstGeom prst="rect">
            <a:avLst/>
          </a:prstGeom>
          <a:noFill/>
          <a:ln>
            <a:noFill/>
          </a:ln>
        </p:spPr>
      </p:pic>
      <p:sp>
        <p:nvSpPr>
          <p:cNvPr id="499" name="Google Shape;499;p11"/>
          <p:cNvSpPr txBox="1"/>
          <p:nvPr/>
        </p:nvSpPr>
        <p:spPr>
          <a:xfrm>
            <a:off x="2874900" y="4405425"/>
            <a:ext cx="3394200" cy="337800"/>
          </a:xfrm>
          <a:prstGeom prst="rect">
            <a:avLst/>
          </a:prstGeom>
          <a:solidFill>
            <a:srgbClr val="E1F7F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sng" cap="none" strike="noStrike">
                <a:solidFill>
                  <a:schemeClr val="dk1"/>
                </a:solidFill>
                <a:latin typeface="Calibri"/>
                <a:ea typeface="Calibri"/>
                <a:cs typeface="Calibri"/>
                <a:sym typeface="Calibri"/>
                <a:hlinkClick r:id="rId4">
                  <a:extLst>
                    <a:ext uri="{A12FA001-AC4F-418D-AE19-62706E023703}">
                      <ahyp:hlinkClr val="tx"/>
                    </a:ext>
                  </a:extLst>
                </a:hlinkClick>
              </a:rPr>
              <a:t>Performance Watch Expectations</a:t>
            </a:r>
            <a:r>
              <a:rPr b="0" i="0" lang="en" sz="1400" u="none" cap="none" strike="noStrike">
                <a:solidFill>
                  <a:schemeClr val="dk1"/>
                </a:solidFill>
                <a:latin typeface="Calibri"/>
                <a:ea typeface="Calibri"/>
                <a:cs typeface="Calibri"/>
                <a:sym typeface="Calibri"/>
              </a:rPr>
              <a:t>, webpage</a:t>
            </a:r>
            <a:endParaRPr b="0" i="0" sz="1400" u="none" cap="none" strike="noStrike">
              <a:solidFill>
                <a:schemeClr val="dk1"/>
              </a:solidFill>
              <a:latin typeface="Calibri"/>
              <a:ea typeface="Calibri"/>
              <a:cs typeface="Calibri"/>
              <a:sym typeface="Calibri"/>
            </a:endParaRPr>
          </a:p>
        </p:txBody>
      </p:sp>
      <p:sp>
        <p:nvSpPr>
          <p:cNvPr id="500" name="Google Shape;500;p11"/>
          <p:cNvSpPr/>
          <p:nvPr/>
        </p:nvSpPr>
        <p:spPr>
          <a:xfrm>
            <a:off x="5606050" y="2426725"/>
            <a:ext cx="1212600" cy="1387500"/>
          </a:xfrm>
          <a:prstGeom prst="roundRect">
            <a:avLst>
              <a:gd fmla="val 16667" name="adj"/>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11"/>
          <p:cNvSpPr/>
          <p:nvPr/>
        </p:nvSpPr>
        <p:spPr>
          <a:xfrm>
            <a:off x="7274825" y="2339875"/>
            <a:ext cx="1212600" cy="1569000"/>
          </a:xfrm>
          <a:prstGeom prst="roundRect">
            <a:avLst>
              <a:gd fmla="val 16667"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12"/>
          <p:cNvSpPr txBox="1"/>
          <p:nvPr>
            <p:ph type="title"/>
          </p:nvPr>
        </p:nvSpPr>
        <p:spPr>
          <a:xfrm>
            <a:off x="0" y="3361600"/>
            <a:ext cx="9144000" cy="666600"/>
          </a:xfrm>
          <a:prstGeom prst="rect">
            <a:avLst/>
          </a:prstGeom>
          <a:solidFill>
            <a:srgbClr val="488BC9"/>
          </a:solid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a:t>Implications for Improvement Planning</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13"/>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Improvement Planning as an ISD School/District</a:t>
            </a:r>
            <a:endParaRPr/>
          </a:p>
        </p:txBody>
      </p:sp>
      <p:sp>
        <p:nvSpPr>
          <p:cNvPr id="512" name="Google Shape;512;p13"/>
          <p:cNvSpPr txBox="1"/>
          <p:nvPr>
            <p:ph idx="1" type="body"/>
          </p:nvPr>
        </p:nvSpPr>
        <p:spPr>
          <a:xfrm>
            <a:off x="311700" y="1549350"/>
            <a:ext cx="7167900" cy="1512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600"/>
              <a:buNone/>
            </a:pPr>
            <a:r>
              <a:rPr lang="en"/>
              <a:t>On Clock (previous plan type: priority improvement/turnaround) </a:t>
            </a:r>
            <a:endParaRPr/>
          </a:p>
          <a:p>
            <a:pPr indent="-317500" lvl="0" marL="457200" rtl="0" algn="l">
              <a:lnSpc>
                <a:spcPct val="115000"/>
              </a:lnSpc>
              <a:spcBef>
                <a:spcPts val="0"/>
              </a:spcBef>
              <a:spcAft>
                <a:spcPts val="0"/>
              </a:spcAft>
              <a:buSzPts val="1400"/>
              <a:buChar char="●"/>
            </a:pPr>
            <a:r>
              <a:rPr lang="en" sz="1400"/>
              <a:t>Use the previous plan type when responding to planning requirements</a:t>
            </a:r>
            <a:endParaRPr sz="1400"/>
          </a:p>
          <a:p>
            <a:pPr indent="-317500" lvl="0" marL="457200" rtl="0" algn="l">
              <a:lnSpc>
                <a:spcPct val="115000"/>
              </a:lnSpc>
              <a:spcBef>
                <a:spcPts val="0"/>
              </a:spcBef>
              <a:spcAft>
                <a:spcPts val="0"/>
              </a:spcAft>
              <a:buSzPts val="1400"/>
              <a:buChar char="●"/>
            </a:pPr>
            <a:r>
              <a:rPr lang="en" sz="1400"/>
              <a:t>If On Clock / On Watch, respond to those planning expectations</a:t>
            </a:r>
            <a:endParaRPr sz="1400"/>
          </a:p>
          <a:p>
            <a:pPr indent="-317500" lvl="0" marL="457200" rtl="0" algn="l">
              <a:lnSpc>
                <a:spcPct val="115000"/>
              </a:lnSpc>
              <a:spcBef>
                <a:spcPts val="0"/>
              </a:spcBef>
              <a:spcAft>
                <a:spcPts val="0"/>
              </a:spcAft>
              <a:buSzPts val="1400"/>
              <a:buChar char="●"/>
            </a:pPr>
            <a:r>
              <a:rPr lang="en" sz="1400"/>
              <a:t>Stakeholder involvement includes parent notification as well as a board hearing and adoption of the UIP</a:t>
            </a:r>
            <a:endParaRPr sz="1400"/>
          </a:p>
        </p:txBody>
      </p:sp>
      <p:sp>
        <p:nvSpPr>
          <p:cNvPr id="513" name="Google Shape;513;p13"/>
          <p:cNvSpPr txBox="1"/>
          <p:nvPr>
            <p:ph idx="4294967295" type="body"/>
          </p:nvPr>
        </p:nvSpPr>
        <p:spPr>
          <a:xfrm>
            <a:off x="272925" y="1078650"/>
            <a:ext cx="7206600" cy="470700"/>
          </a:xfrm>
          <a:prstGeom prst="rect">
            <a:avLst/>
          </a:prstGeom>
          <a:solidFill>
            <a:srgbClr val="B1CDFB"/>
          </a:solid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Clr>
                <a:schemeClr val="dk1"/>
              </a:buClr>
              <a:buSzPts val="1100"/>
              <a:buFont typeface="Arial"/>
              <a:buNone/>
            </a:pPr>
            <a:r>
              <a:rPr lang="en">
                <a:solidFill>
                  <a:schemeClr val="dk1"/>
                </a:solidFill>
                <a:latin typeface="Roboto"/>
                <a:ea typeface="Roboto"/>
                <a:cs typeface="Roboto"/>
                <a:sym typeface="Roboto"/>
              </a:rPr>
              <a:t>Respond to UIP requirements based on your previous plan type</a:t>
            </a:r>
            <a:endParaRPr>
              <a:solidFill>
                <a:schemeClr val="dk1"/>
              </a:solidFill>
              <a:latin typeface="Roboto"/>
              <a:ea typeface="Roboto"/>
              <a:cs typeface="Roboto"/>
              <a:sym typeface="Roboto"/>
            </a:endParaRPr>
          </a:p>
        </p:txBody>
      </p:sp>
      <p:sp>
        <p:nvSpPr>
          <p:cNvPr id="514" name="Google Shape;514;p13"/>
          <p:cNvSpPr txBox="1"/>
          <p:nvPr/>
        </p:nvSpPr>
        <p:spPr>
          <a:xfrm>
            <a:off x="311700" y="2884450"/>
            <a:ext cx="7455000" cy="1428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 sz="1600" u="none" cap="none" strike="noStrike">
                <a:solidFill>
                  <a:schemeClr val="dk1"/>
                </a:solidFill>
                <a:latin typeface="Roboto"/>
                <a:ea typeface="Roboto"/>
                <a:cs typeface="Roboto"/>
                <a:sym typeface="Roboto"/>
              </a:rPr>
              <a:t>On Watch (previous plan type: performance/improvement)</a:t>
            </a:r>
            <a:endParaRPr b="0" i="0" sz="1600" u="none" cap="none" strike="noStrike">
              <a:solidFill>
                <a:schemeClr val="dk1"/>
              </a:solidFill>
              <a:latin typeface="Roboto"/>
              <a:ea typeface="Roboto"/>
              <a:cs typeface="Roboto"/>
              <a:sym typeface="Roboto"/>
            </a:endParaRPr>
          </a:p>
          <a:p>
            <a:pPr indent="-317500" lvl="0" marL="457200" marR="0" rtl="0" algn="l">
              <a:lnSpc>
                <a:spcPct val="115000"/>
              </a:lnSpc>
              <a:spcBef>
                <a:spcPts val="0"/>
              </a:spcBef>
              <a:spcAft>
                <a:spcPts val="0"/>
              </a:spcAft>
              <a:buClr>
                <a:schemeClr val="dk1"/>
              </a:buClr>
              <a:buSzPts val="1400"/>
              <a:buFont typeface="Roboto"/>
              <a:buChar char="●"/>
            </a:pPr>
            <a:r>
              <a:rPr b="0" i="0" lang="en" sz="1400" u="none" cap="none" strike="noStrike">
                <a:solidFill>
                  <a:schemeClr val="dk1"/>
                </a:solidFill>
                <a:latin typeface="Roboto"/>
                <a:ea typeface="Roboto"/>
                <a:cs typeface="Roboto"/>
                <a:sym typeface="Roboto"/>
              </a:rPr>
              <a:t>Act as if your site is on Improvement; biennial flex is </a:t>
            </a:r>
            <a:r>
              <a:rPr b="0" i="0" lang="en" sz="1400" u="sng" cap="none" strike="noStrike">
                <a:solidFill>
                  <a:schemeClr val="dk1"/>
                </a:solidFill>
                <a:latin typeface="Roboto"/>
                <a:ea typeface="Roboto"/>
                <a:cs typeface="Roboto"/>
                <a:sym typeface="Roboto"/>
              </a:rPr>
              <a:t>not</a:t>
            </a:r>
            <a:r>
              <a:rPr b="0" i="0" lang="en" sz="1400" u="none" cap="none" strike="noStrike">
                <a:solidFill>
                  <a:schemeClr val="dk1"/>
                </a:solidFill>
                <a:latin typeface="Roboto"/>
                <a:ea typeface="Roboto"/>
                <a:cs typeface="Roboto"/>
                <a:sym typeface="Roboto"/>
              </a:rPr>
              <a:t> available</a:t>
            </a:r>
            <a:endParaRPr b="0" i="0" sz="1400" u="none" cap="none" strike="noStrike">
              <a:solidFill>
                <a:schemeClr val="dk1"/>
              </a:solidFill>
              <a:latin typeface="Roboto"/>
              <a:ea typeface="Roboto"/>
              <a:cs typeface="Roboto"/>
              <a:sym typeface="Roboto"/>
            </a:endParaRPr>
          </a:p>
          <a:p>
            <a:pPr indent="-317500" lvl="0" marL="457200" marR="0" rtl="0" algn="l">
              <a:lnSpc>
                <a:spcPct val="115000"/>
              </a:lnSpc>
              <a:spcBef>
                <a:spcPts val="0"/>
              </a:spcBef>
              <a:spcAft>
                <a:spcPts val="0"/>
              </a:spcAft>
              <a:buClr>
                <a:schemeClr val="dk1"/>
              </a:buClr>
              <a:buSzPts val="1400"/>
              <a:buFont typeface="Roboto"/>
              <a:buChar char="●"/>
            </a:pPr>
            <a:r>
              <a:rPr b="0" i="0" lang="en" sz="1400" u="none" cap="none" strike="noStrike">
                <a:solidFill>
                  <a:schemeClr val="dk1"/>
                </a:solidFill>
                <a:latin typeface="Roboto"/>
                <a:ea typeface="Roboto"/>
                <a:cs typeface="Roboto"/>
                <a:sym typeface="Roboto"/>
              </a:rPr>
              <a:t>Adoption of UIP by principal for schools and superintendent or designee for districts.  Local policy determines whether the local board reviews or adopts the plan.</a:t>
            </a:r>
            <a:endParaRPr b="0" i="0" sz="1800" u="none" cap="none" strike="noStrike">
              <a:solidFill>
                <a:schemeClr val="dk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14"/>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Data Analysis to Guide Planning as an ISD School/District</a:t>
            </a:r>
            <a:endParaRPr/>
          </a:p>
        </p:txBody>
      </p:sp>
      <p:sp>
        <p:nvSpPr>
          <p:cNvPr id="520" name="Google Shape;520;p14"/>
          <p:cNvSpPr txBox="1"/>
          <p:nvPr>
            <p:ph idx="1" type="body"/>
          </p:nvPr>
        </p:nvSpPr>
        <p:spPr>
          <a:xfrm>
            <a:off x="162750" y="1127625"/>
            <a:ext cx="6192300" cy="3009900"/>
          </a:xfrm>
          <a:prstGeom prst="rect">
            <a:avLst/>
          </a:prstGeom>
          <a:noFill/>
          <a:ln>
            <a:noFill/>
          </a:ln>
        </p:spPr>
        <p:txBody>
          <a:bodyPr anchorCtr="0" anchor="t" bIns="91425" lIns="91425" spcFirstLastPara="1" rIns="91425" wrap="square" tIns="91425">
            <a:normAutofit/>
          </a:bodyPr>
          <a:lstStyle/>
          <a:p>
            <a:pPr indent="-330200" lvl="0" marL="457200" rtl="0" algn="l">
              <a:lnSpc>
                <a:spcPct val="100000"/>
              </a:lnSpc>
              <a:spcBef>
                <a:spcPts val="0"/>
              </a:spcBef>
              <a:spcAft>
                <a:spcPts val="0"/>
              </a:spcAft>
              <a:buSzPts val="1600"/>
              <a:buChar char="●"/>
            </a:pPr>
            <a:r>
              <a:rPr lang="en"/>
              <a:t>Analyze Aggregate State &amp; Local Assessment &amp; Non-Assessment data</a:t>
            </a:r>
            <a:endParaRPr/>
          </a:p>
          <a:p>
            <a:pPr indent="-330200" lvl="0" marL="457200" rtl="0" algn="l">
              <a:lnSpc>
                <a:spcPct val="100000"/>
              </a:lnSpc>
              <a:spcBef>
                <a:spcPts val="1000"/>
              </a:spcBef>
              <a:spcAft>
                <a:spcPts val="0"/>
              </a:spcAft>
              <a:buSzPts val="1600"/>
              <a:buChar char="●"/>
            </a:pPr>
            <a:r>
              <a:rPr lang="en"/>
              <a:t>Use department’s District &amp; School Dashboard for state data</a:t>
            </a:r>
            <a:endParaRPr/>
          </a:p>
          <a:p>
            <a:pPr indent="-317500" lvl="1" marL="914400" rtl="0" algn="l">
              <a:lnSpc>
                <a:spcPct val="100000"/>
              </a:lnSpc>
              <a:spcBef>
                <a:spcPts val="0"/>
              </a:spcBef>
              <a:spcAft>
                <a:spcPts val="0"/>
              </a:spcAft>
              <a:buSzPts val="1400"/>
              <a:buChar char="○"/>
            </a:pPr>
            <a:r>
              <a:rPr lang="en"/>
              <a:t>Combine results of smaller groups (e.g., minority vs. white instead of by race/ethnicity)</a:t>
            </a:r>
            <a:endParaRPr/>
          </a:p>
          <a:p>
            <a:pPr indent="-317500" lvl="1" marL="914400" rtl="0" algn="l">
              <a:lnSpc>
                <a:spcPct val="100000"/>
              </a:lnSpc>
              <a:spcBef>
                <a:spcPts val="0"/>
              </a:spcBef>
              <a:spcAft>
                <a:spcPts val="0"/>
              </a:spcAft>
              <a:buSzPts val="1400"/>
              <a:buChar char="○"/>
            </a:pPr>
            <a:r>
              <a:rPr lang="en"/>
              <a:t>Collapse data across grades (e.g., grades 4-8 CMAS growth)</a:t>
            </a:r>
            <a:endParaRPr/>
          </a:p>
          <a:p>
            <a:pPr indent="0" lvl="0" marL="0" rtl="0" algn="l">
              <a:lnSpc>
                <a:spcPct val="100000"/>
              </a:lnSpc>
              <a:spcBef>
                <a:spcPts val="0"/>
              </a:spcBef>
              <a:spcAft>
                <a:spcPts val="0"/>
              </a:spcAft>
              <a:buSzPts val="1600"/>
              <a:buNone/>
            </a:pPr>
            <a:r>
              <a:t/>
            </a:r>
            <a:endParaRPr sz="1000"/>
          </a:p>
          <a:p>
            <a:pPr indent="-330200" lvl="0" marL="457200" rtl="0" algn="l">
              <a:lnSpc>
                <a:spcPct val="100000"/>
              </a:lnSpc>
              <a:spcBef>
                <a:spcPts val="0"/>
              </a:spcBef>
              <a:spcAft>
                <a:spcPts val="0"/>
              </a:spcAft>
              <a:buSzPts val="1600"/>
              <a:buChar char="●"/>
            </a:pPr>
            <a:r>
              <a:rPr lang="en"/>
              <a:t>Analysis of individual student performance may be conducted internally to inform a plan</a:t>
            </a:r>
            <a:endParaRPr/>
          </a:p>
          <a:p>
            <a:pPr indent="-317500" lvl="1" marL="914400" rtl="0" algn="l">
              <a:lnSpc>
                <a:spcPct val="100000"/>
              </a:lnSpc>
              <a:spcBef>
                <a:spcPts val="0"/>
              </a:spcBef>
              <a:spcAft>
                <a:spcPts val="0"/>
              </a:spcAft>
              <a:buSzPts val="1400"/>
              <a:buChar char="○"/>
            </a:pPr>
            <a:r>
              <a:rPr lang="en" sz="1400"/>
              <a:t>Public report should describe patterns observed in the data generally </a:t>
            </a:r>
            <a:r>
              <a:rPr lang="en" sz="1400" u="sng"/>
              <a:t>without</a:t>
            </a:r>
            <a:r>
              <a:rPr lang="en" sz="1400"/>
              <a:t> including specific numbers </a:t>
            </a:r>
            <a:endParaRPr sz="1400">
              <a:solidFill>
                <a:schemeClr val="accent1"/>
              </a:solidFill>
            </a:endParaRPr>
          </a:p>
        </p:txBody>
      </p:sp>
      <p:sp>
        <p:nvSpPr>
          <p:cNvPr id="521" name="Google Shape;521;p14"/>
          <p:cNvSpPr/>
          <p:nvPr/>
        </p:nvSpPr>
        <p:spPr>
          <a:xfrm>
            <a:off x="6557575" y="1005900"/>
            <a:ext cx="2092200" cy="3131700"/>
          </a:xfrm>
          <a:prstGeom prst="roundRect">
            <a:avLst>
              <a:gd fmla="val 8433" name="adj"/>
            </a:avLst>
          </a:prstGeom>
          <a:solidFill>
            <a:srgbClr val="31386D"/>
          </a:solid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400"/>
              <a:buFont typeface="Arial"/>
              <a:buNone/>
            </a:pPr>
            <a:r>
              <a:rPr b="1" i="0" lang="en" sz="1400" u="none" cap="none" strike="noStrike">
                <a:solidFill>
                  <a:schemeClr val="lt1"/>
                </a:solidFill>
                <a:latin typeface="Roboto"/>
                <a:ea typeface="Roboto"/>
                <a:cs typeface="Roboto"/>
                <a:sym typeface="Roboto"/>
              </a:rPr>
              <a:t>Resource</a:t>
            </a:r>
            <a:endParaRPr b="1" i="0" sz="1400" u="none" cap="none" strike="noStrike">
              <a:solidFill>
                <a:schemeClr val="lt1"/>
              </a:solidFill>
              <a:latin typeface="Roboto"/>
              <a:ea typeface="Roboto"/>
              <a:cs typeface="Roboto"/>
              <a:sym typeface="Roboto"/>
            </a:endParaRPr>
          </a:p>
          <a:p>
            <a:pPr indent="0" lvl="0" marL="0" marR="0" rtl="0" algn="ctr">
              <a:lnSpc>
                <a:spcPct val="115000"/>
              </a:lnSpc>
              <a:spcBef>
                <a:spcPts val="1200"/>
              </a:spcBef>
              <a:spcAft>
                <a:spcPts val="1200"/>
              </a:spcAft>
              <a:buClr>
                <a:srgbClr val="000000"/>
              </a:buClr>
              <a:buSzPts val="1050"/>
              <a:buFont typeface="Arial"/>
              <a:buNone/>
            </a:pPr>
            <a:r>
              <a:rPr b="0" i="0" lang="en" sz="1050" u="sng" cap="none" strike="noStrike">
                <a:solidFill>
                  <a:srgbClr val="E1F7F9"/>
                </a:solidFill>
                <a:latin typeface="Roboto"/>
                <a:ea typeface="Roboto"/>
                <a:cs typeface="Roboto"/>
                <a:sym typeface="Roboto"/>
                <a:hlinkClick r:id="rId3">
                  <a:extLst>
                    <a:ext uri="{A12FA001-AC4F-418D-AE19-62706E023703}">
                      <ahyp:hlinkClr val="tx"/>
                    </a:ext>
                  </a:extLst>
                </a:hlinkClick>
              </a:rPr>
              <a:t>Data Analysis for Small Student Populations (PDF)</a:t>
            </a:r>
            <a:r>
              <a:rPr b="0" i="0" lang="en" sz="1050" u="none" cap="none" strike="noStrike">
                <a:solidFill>
                  <a:srgbClr val="E1F7F9"/>
                </a:solidFill>
                <a:latin typeface="Roboto"/>
                <a:ea typeface="Roboto"/>
                <a:cs typeface="Roboto"/>
                <a:sym typeface="Roboto"/>
              </a:rPr>
              <a:t> </a:t>
            </a:r>
            <a:r>
              <a:rPr b="0" i="0" lang="en" sz="1050" u="none" cap="none" strike="noStrike">
                <a:solidFill>
                  <a:schemeClr val="lt1"/>
                </a:solidFill>
                <a:latin typeface="Roboto"/>
                <a:ea typeface="Roboto"/>
                <a:cs typeface="Roboto"/>
                <a:sym typeface="Roboto"/>
              </a:rPr>
              <a:t>This guidance focuses on how to include analysis of data with small populations of students in the UIP. This resource is appropriate for all users that need to report on small student groups, either due to size of the school/district or disaggregated data analysis.</a:t>
            </a:r>
            <a:r>
              <a:rPr b="0" i="0" lang="en" sz="1050" u="none" cap="none" strike="noStrike">
                <a:solidFill>
                  <a:srgbClr val="333333"/>
                </a:solidFill>
                <a:highlight>
                  <a:srgbClr val="FFFFFF"/>
                </a:highlight>
                <a:latin typeface="Roboto"/>
                <a:ea typeface="Roboto"/>
                <a:cs typeface="Roboto"/>
                <a:sym typeface="Roboto"/>
              </a:rPr>
              <a:t> </a:t>
            </a:r>
            <a:endParaRPr b="0" i="0" sz="1050" u="none" cap="none" strike="noStrike">
              <a:solidFill>
                <a:srgbClr val="333333"/>
              </a:solidFill>
              <a:highlight>
                <a:srgbClr val="FFFFFF"/>
              </a:highlight>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15"/>
          <p:cNvSpPr txBox="1"/>
          <p:nvPr>
            <p:ph idx="1" type="body"/>
          </p:nvPr>
        </p:nvSpPr>
        <p:spPr>
          <a:xfrm>
            <a:off x="311700" y="1054350"/>
            <a:ext cx="7671000" cy="30348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lang="en"/>
              <a:t>Local districts may have different policies or approaches to reporting small Ns. When reporting data in a public document, like the UIP consider:</a:t>
            </a:r>
            <a:endParaRPr/>
          </a:p>
          <a:p>
            <a:pPr indent="-342900" lvl="0" marL="457200" rtl="0" algn="l">
              <a:lnSpc>
                <a:spcPct val="115000"/>
              </a:lnSpc>
              <a:spcBef>
                <a:spcPts val="1200"/>
              </a:spcBef>
              <a:spcAft>
                <a:spcPts val="0"/>
              </a:spcAft>
              <a:buSzPts val="1800"/>
              <a:buFont typeface="Calibri"/>
              <a:buAutoNum type="arabicPeriod"/>
            </a:pPr>
            <a:r>
              <a:rPr lang="en"/>
              <a:t>Including </a:t>
            </a:r>
            <a:r>
              <a:rPr b="1" lang="en"/>
              <a:t>achievement</a:t>
            </a:r>
            <a:r>
              <a:rPr lang="en"/>
              <a:t> </a:t>
            </a:r>
            <a:r>
              <a:rPr b="1" lang="en"/>
              <a:t>data</a:t>
            </a:r>
            <a:r>
              <a:rPr lang="en"/>
              <a:t> with student counts of 16 or more records</a:t>
            </a:r>
            <a:endParaRPr/>
          </a:p>
          <a:p>
            <a:pPr indent="-330200" lvl="0" marL="457200" rtl="0" algn="l">
              <a:lnSpc>
                <a:spcPct val="115000"/>
              </a:lnSpc>
              <a:spcBef>
                <a:spcPts val="1000"/>
              </a:spcBef>
              <a:spcAft>
                <a:spcPts val="0"/>
              </a:spcAft>
              <a:buClr>
                <a:schemeClr val="dk1"/>
              </a:buClr>
              <a:buSzPts val="1600"/>
              <a:buAutoNum type="arabicPeriod"/>
            </a:pPr>
            <a:r>
              <a:rPr lang="en">
                <a:solidFill>
                  <a:schemeClr val="dk1"/>
                </a:solidFill>
              </a:rPr>
              <a:t>Including </a:t>
            </a:r>
            <a:r>
              <a:rPr b="1" lang="en">
                <a:solidFill>
                  <a:schemeClr val="dk1"/>
                </a:solidFill>
              </a:rPr>
              <a:t>growth</a:t>
            </a:r>
            <a:r>
              <a:rPr lang="en">
                <a:solidFill>
                  <a:schemeClr val="dk1"/>
                </a:solidFill>
              </a:rPr>
              <a:t> </a:t>
            </a:r>
            <a:r>
              <a:rPr b="1" lang="en">
                <a:solidFill>
                  <a:schemeClr val="dk1"/>
                </a:solidFill>
              </a:rPr>
              <a:t>data</a:t>
            </a:r>
            <a:r>
              <a:rPr lang="en">
                <a:solidFill>
                  <a:schemeClr val="dk1"/>
                </a:solidFill>
              </a:rPr>
              <a:t> with student counts of 20 or more </a:t>
            </a:r>
            <a:r>
              <a:rPr lang="en"/>
              <a:t>records</a:t>
            </a:r>
            <a:endParaRPr/>
          </a:p>
          <a:p>
            <a:pPr indent="0" lvl="0" marL="0" rtl="0" algn="l">
              <a:lnSpc>
                <a:spcPct val="115000"/>
              </a:lnSpc>
              <a:spcBef>
                <a:spcPts val="1000"/>
              </a:spcBef>
              <a:spcAft>
                <a:spcPts val="1200"/>
              </a:spcAft>
              <a:buSzPts val="1600"/>
              <a:buNone/>
            </a:pPr>
            <a:r>
              <a:rPr lang="en"/>
              <a:t>The Family Educational Rights and Privacy Act (FERPA) prohibits any disclosure of PII derived from education records. </a:t>
            </a:r>
            <a:endParaRPr/>
          </a:p>
        </p:txBody>
      </p:sp>
      <p:sp>
        <p:nvSpPr>
          <p:cNvPr id="527" name="Google Shape;527;p15"/>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Protecting Student Personally Identifiable Information (PII)</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16"/>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b="1" lang="en"/>
              <a:t>Data Statements</a:t>
            </a:r>
            <a:r>
              <a:rPr lang="en"/>
              <a:t> | Low N</a:t>
            </a:r>
            <a:endParaRPr/>
          </a:p>
        </p:txBody>
      </p:sp>
      <p:sp>
        <p:nvSpPr>
          <p:cNvPr id="533" name="Google Shape;533;p16"/>
          <p:cNvSpPr txBox="1"/>
          <p:nvPr>
            <p:ph type="title"/>
          </p:nvPr>
        </p:nvSpPr>
        <p:spPr>
          <a:xfrm>
            <a:off x="213200" y="975225"/>
            <a:ext cx="4098300" cy="1281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000"/>
              <a:buNone/>
            </a:pPr>
            <a:r>
              <a:rPr b="1" lang="en" sz="1600"/>
              <a:t>Scenario 1:</a:t>
            </a:r>
            <a:endParaRPr b="1" sz="1600"/>
          </a:p>
          <a:p>
            <a:pPr indent="0" lvl="0" marL="0" rtl="0" algn="l">
              <a:lnSpc>
                <a:spcPct val="100000"/>
              </a:lnSpc>
              <a:spcBef>
                <a:spcPts val="0"/>
              </a:spcBef>
              <a:spcAft>
                <a:spcPts val="0"/>
              </a:spcAft>
              <a:buSzPts val="2000"/>
              <a:buNone/>
            </a:pPr>
            <a:r>
              <a:rPr lang="en" sz="1400"/>
              <a:t>State assessment data is not available</a:t>
            </a:r>
            <a:endParaRPr sz="1400"/>
          </a:p>
          <a:p>
            <a:pPr indent="0" lvl="0" marL="0" rtl="0" algn="l">
              <a:lnSpc>
                <a:spcPct val="100000"/>
              </a:lnSpc>
              <a:spcBef>
                <a:spcPts val="0"/>
              </a:spcBef>
              <a:spcAft>
                <a:spcPts val="0"/>
              </a:spcAft>
              <a:buSzPts val="2000"/>
              <a:buNone/>
            </a:pPr>
            <a:r>
              <a:t/>
            </a:r>
            <a:endParaRPr sz="1600"/>
          </a:p>
          <a:p>
            <a:pPr indent="0" lvl="0" marL="0" rtl="0" algn="l">
              <a:lnSpc>
                <a:spcPct val="100000"/>
              </a:lnSpc>
              <a:spcBef>
                <a:spcPts val="0"/>
              </a:spcBef>
              <a:spcAft>
                <a:spcPts val="0"/>
              </a:spcAft>
              <a:buSzPts val="2000"/>
              <a:buNone/>
            </a:pPr>
            <a:r>
              <a:t/>
            </a:r>
            <a:endParaRPr sz="1600"/>
          </a:p>
          <a:p>
            <a:pPr indent="0" lvl="0" marL="0" rtl="0" algn="l">
              <a:lnSpc>
                <a:spcPct val="100000"/>
              </a:lnSpc>
              <a:spcBef>
                <a:spcPts val="0"/>
              </a:spcBef>
              <a:spcAft>
                <a:spcPts val="0"/>
              </a:spcAft>
              <a:buSzPts val="2000"/>
              <a:buNone/>
            </a:pPr>
            <a:r>
              <a:rPr lang="en" sz="1600"/>
              <a:t>Proposed Solution:</a:t>
            </a:r>
            <a:endParaRPr sz="1600"/>
          </a:p>
        </p:txBody>
      </p:sp>
      <p:sp>
        <p:nvSpPr>
          <p:cNvPr id="534" name="Google Shape;534;p16"/>
          <p:cNvSpPr txBox="1"/>
          <p:nvPr>
            <p:ph idx="1" type="body"/>
          </p:nvPr>
        </p:nvSpPr>
        <p:spPr>
          <a:xfrm>
            <a:off x="4832400" y="2217850"/>
            <a:ext cx="3999900" cy="2115600"/>
          </a:xfrm>
          <a:prstGeom prst="rect">
            <a:avLst/>
          </a:prstGeom>
          <a:solidFill>
            <a:srgbClr val="E1F7F9"/>
          </a:solidFill>
          <a:ln>
            <a:noFill/>
          </a:ln>
        </p:spPr>
        <p:txBody>
          <a:bodyPr anchorCtr="0" anchor="t" bIns="91425" lIns="91425" spcFirstLastPara="1" rIns="91425" wrap="square" tIns="91425">
            <a:normAutofit fontScale="77500" lnSpcReduction="20000"/>
          </a:bodyPr>
          <a:lstStyle/>
          <a:p>
            <a:pPr indent="0" lvl="0" marL="0" rtl="0" algn="l">
              <a:lnSpc>
                <a:spcPct val="115000"/>
              </a:lnSpc>
              <a:spcBef>
                <a:spcPts val="0"/>
              </a:spcBef>
              <a:spcAft>
                <a:spcPts val="0"/>
              </a:spcAft>
              <a:buSzPct val="129032"/>
              <a:buNone/>
            </a:pPr>
            <a:r>
              <a:rPr lang="en">
                <a:solidFill>
                  <a:schemeClr val="dk2"/>
                </a:solidFill>
              </a:rPr>
              <a:t>Use </a:t>
            </a:r>
            <a:r>
              <a:rPr b="1" lang="en">
                <a:solidFill>
                  <a:schemeClr val="dk2"/>
                </a:solidFill>
              </a:rPr>
              <a:t>non-assessment data </a:t>
            </a:r>
            <a:r>
              <a:rPr lang="en">
                <a:solidFill>
                  <a:schemeClr val="dk2"/>
                </a:solidFill>
              </a:rPr>
              <a:t>to supplement assessment data. Attendance, successful course completion, and other measures may be leading indicators of overall performance and offer additional evidence to the needs of students. For example: </a:t>
            </a:r>
            <a:r>
              <a:rPr i="1" lang="en">
                <a:solidFill>
                  <a:schemeClr val="dk2"/>
                </a:solidFill>
              </a:rPr>
              <a:t>“Suspension and expulsion rates increased over the past three years, from 2% to 5% of students. 70% of behavior incidents involve male students, indicating disproportionate impacts for this population of students.”</a:t>
            </a:r>
            <a:endParaRPr i="1">
              <a:solidFill>
                <a:schemeClr val="dk2"/>
              </a:solidFill>
            </a:endParaRPr>
          </a:p>
        </p:txBody>
      </p:sp>
      <p:sp>
        <p:nvSpPr>
          <p:cNvPr id="535" name="Google Shape;535;p16"/>
          <p:cNvSpPr txBox="1"/>
          <p:nvPr>
            <p:ph idx="4294967295" type="body"/>
          </p:nvPr>
        </p:nvSpPr>
        <p:spPr>
          <a:xfrm>
            <a:off x="213200" y="2217850"/>
            <a:ext cx="4206900" cy="2115600"/>
          </a:xfrm>
          <a:prstGeom prst="rect">
            <a:avLst/>
          </a:prstGeom>
          <a:solidFill>
            <a:srgbClr val="E1F7F9"/>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SzPts val="770"/>
              <a:buNone/>
            </a:pPr>
            <a:r>
              <a:rPr lang="en" sz="1300">
                <a:latin typeface="Roboto"/>
                <a:ea typeface="Roboto"/>
                <a:cs typeface="Roboto"/>
                <a:sym typeface="Roboto"/>
              </a:rPr>
              <a:t>Focus the collection and analysis of </a:t>
            </a:r>
            <a:r>
              <a:rPr b="1" lang="en" sz="1300">
                <a:latin typeface="Roboto"/>
                <a:ea typeface="Roboto"/>
                <a:cs typeface="Roboto"/>
                <a:sym typeface="Roboto"/>
              </a:rPr>
              <a:t>local data</a:t>
            </a:r>
            <a:r>
              <a:rPr lang="en" sz="1300">
                <a:latin typeface="Roboto"/>
                <a:ea typeface="Roboto"/>
                <a:cs typeface="Roboto"/>
                <a:sym typeface="Roboto"/>
              </a:rPr>
              <a:t>. Use framework indicators (e.g., achievement, growth, and postsecondary workforce readiness) to guide your analysis and acknowledge areas where N-counts are too low to be reported. For example: </a:t>
            </a:r>
            <a:r>
              <a:rPr i="1" lang="en" sz="1300">
                <a:latin typeface="Roboto"/>
                <a:ea typeface="Roboto"/>
                <a:cs typeface="Roboto"/>
                <a:sym typeface="Roboto"/>
              </a:rPr>
              <a:t>“Local data indicates achievement results for multilingual learners increased over the past three years. Due to low student counts, data cannot be reported publicly.”</a:t>
            </a:r>
            <a:endParaRPr i="1" sz="1300">
              <a:latin typeface="Roboto"/>
              <a:ea typeface="Roboto"/>
              <a:cs typeface="Roboto"/>
              <a:sym typeface="Roboto"/>
            </a:endParaRPr>
          </a:p>
        </p:txBody>
      </p:sp>
      <p:sp>
        <p:nvSpPr>
          <p:cNvPr id="536" name="Google Shape;536;p16"/>
          <p:cNvSpPr txBox="1"/>
          <p:nvPr>
            <p:ph type="title"/>
          </p:nvPr>
        </p:nvSpPr>
        <p:spPr>
          <a:xfrm>
            <a:off x="4832400" y="975225"/>
            <a:ext cx="4098300" cy="1376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000"/>
              <a:buNone/>
            </a:pPr>
            <a:r>
              <a:rPr b="1" lang="en" sz="1600"/>
              <a:t>Scenario 2:</a:t>
            </a:r>
            <a:endParaRPr b="1" sz="1600"/>
          </a:p>
          <a:p>
            <a:pPr indent="0" lvl="0" marL="0" rtl="0" algn="l">
              <a:lnSpc>
                <a:spcPct val="100000"/>
              </a:lnSpc>
              <a:spcBef>
                <a:spcPts val="0"/>
              </a:spcBef>
              <a:spcAft>
                <a:spcPts val="0"/>
              </a:spcAft>
              <a:buSzPts val="2000"/>
              <a:buNone/>
            </a:pPr>
            <a:r>
              <a:rPr lang="en" sz="1400"/>
              <a:t>State or local assessment data doesn’t yield clear trends for analysis.</a:t>
            </a:r>
            <a:endParaRPr sz="1400"/>
          </a:p>
          <a:p>
            <a:pPr indent="0" lvl="0" marL="0" rtl="0" algn="l">
              <a:lnSpc>
                <a:spcPct val="100000"/>
              </a:lnSpc>
              <a:spcBef>
                <a:spcPts val="0"/>
              </a:spcBef>
              <a:spcAft>
                <a:spcPts val="0"/>
              </a:spcAft>
              <a:buSzPts val="2000"/>
              <a:buNone/>
            </a:pPr>
            <a:r>
              <a:t/>
            </a:r>
            <a:endParaRPr sz="1900"/>
          </a:p>
          <a:p>
            <a:pPr indent="0" lvl="0" marL="0" rtl="0" algn="l">
              <a:lnSpc>
                <a:spcPct val="100000"/>
              </a:lnSpc>
              <a:spcBef>
                <a:spcPts val="0"/>
              </a:spcBef>
              <a:spcAft>
                <a:spcPts val="0"/>
              </a:spcAft>
              <a:buSzPts val="2000"/>
              <a:buNone/>
            </a:pPr>
            <a:r>
              <a:rPr lang="en" sz="1600"/>
              <a:t>Proposed Solution:</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17"/>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Improvement Planning as an ISD School/District</a:t>
            </a:r>
            <a:endParaRPr/>
          </a:p>
        </p:txBody>
      </p:sp>
      <p:sp>
        <p:nvSpPr>
          <p:cNvPr id="542" name="Google Shape;542;p17"/>
          <p:cNvSpPr txBox="1"/>
          <p:nvPr>
            <p:ph idx="1" type="body"/>
          </p:nvPr>
        </p:nvSpPr>
        <p:spPr>
          <a:xfrm>
            <a:off x="4832400" y="2280079"/>
            <a:ext cx="3999900" cy="2067300"/>
          </a:xfrm>
          <a:prstGeom prst="rect">
            <a:avLst/>
          </a:prstGeom>
          <a:solidFill>
            <a:srgbClr val="E1F7F9"/>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SzPts val="1600"/>
              <a:buNone/>
            </a:pPr>
            <a:r>
              <a:rPr lang="en" sz="1400">
                <a:solidFill>
                  <a:schemeClr val="dk2"/>
                </a:solidFill>
              </a:rPr>
              <a:t>Schools may use </a:t>
            </a:r>
            <a:r>
              <a:rPr b="1" lang="en" sz="1400">
                <a:solidFill>
                  <a:schemeClr val="dk2"/>
                </a:solidFill>
              </a:rPr>
              <a:t>student-level metrics</a:t>
            </a:r>
            <a:r>
              <a:rPr lang="en" sz="1400">
                <a:solidFill>
                  <a:schemeClr val="dk2"/>
                </a:solidFill>
              </a:rPr>
              <a:t> (like student growth percentiles or student scale scores) </a:t>
            </a:r>
            <a:r>
              <a:rPr b="1" lang="en" sz="1400">
                <a:solidFill>
                  <a:schemeClr val="dk2"/>
                </a:solidFill>
              </a:rPr>
              <a:t>internally </a:t>
            </a:r>
            <a:r>
              <a:rPr lang="en" sz="1400">
                <a:solidFill>
                  <a:schemeClr val="dk2"/>
                </a:solidFill>
              </a:rPr>
              <a:t>to provide more accurate and actionable data about performance. Describe the analysis and findings without sharing specific data. Example: </a:t>
            </a:r>
            <a:r>
              <a:rPr i="1" lang="en" sz="1400">
                <a:solidFill>
                  <a:schemeClr val="dk2"/>
                </a:solidFill>
              </a:rPr>
              <a:t>“We analyzed student scale scores from 2022 to 2024 and found high school scores increased over that time.”</a:t>
            </a:r>
            <a:endParaRPr i="1" sz="1400">
              <a:solidFill>
                <a:schemeClr val="dk2"/>
              </a:solidFill>
            </a:endParaRPr>
          </a:p>
        </p:txBody>
      </p:sp>
      <p:sp>
        <p:nvSpPr>
          <p:cNvPr id="543" name="Google Shape;543;p17"/>
          <p:cNvSpPr txBox="1"/>
          <p:nvPr>
            <p:ph idx="4294967295" type="body"/>
          </p:nvPr>
        </p:nvSpPr>
        <p:spPr>
          <a:xfrm>
            <a:off x="213200" y="2280076"/>
            <a:ext cx="3999900" cy="2067300"/>
          </a:xfrm>
          <a:prstGeom prst="rect">
            <a:avLst/>
          </a:prstGeom>
          <a:solidFill>
            <a:srgbClr val="E1F7F9"/>
          </a:solidFill>
          <a:ln>
            <a:noFill/>
          </a:ln>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1200"/>
              </a:spcAft>
              <a:buSzPts val="935"/>
              <a:buNone/>
            </a:pPr>
            <a:r>
              <a:rPr b="1" lang="en" sz="1430">
                <a:latin typeface="Roboto"/>
                <a:ea typeface="Roboto"/>
                <a:cs typeface="Roboto"/>
                <a:sym typeface="Roboto"/>
              </a:rPr>
              <a:t>Aggregate the data</a:t>
            </a:r>
            <a:r>
              <a:rPr lang="en" sz="1430">
                <a:latin typeface="Roboto"/>
                <a:ea typeface="Roboto"/>
                <a:cs typeface="Roboto"/>
                <a:sym typeface="Roboto"/>
              </a:rPr>
              <a:t> to identify data trends or patterns. Consider aggregating across grade levels or across multiple years. Example: </a:t>
            </a:r>
            <a:r>
              <a:rPr i="1" lang="en" sz="1430">
                <a:latin typeface="Roboto"/>
                <a:ea typeface="Roboto"/>
                <a:cs typeface="Roboto"/>
                <a:sym typeface="Roboto"/>
              </a:rPr>
              <a:t>“In Math overall and over the past three years, students with disabilities had an MGP of or below 35, which is not meeting state expectations.” </a:t>
            </a:r>
            <a:endParaRPr i="1" sz="1430">
              <a:latin typeface="Roboto"/>
              <a:ea typeface="Roboto"/>
              <a:cs typeface="Roboto"/>
              <a:sym typeface="Roboto"/>
            </a:endParaRPr>
          </a:p>
        </p:txBody>
      </p:sp>
      <p:sp>
        <p:nvSpPr>
          <p:cNvPr id="544" name="Google Shape;544;p17"/>
          <p:cNvSpPr txBox="1"/>
          <p:nvPr>
            <p:ph type="title"/>
          </p:nvPr>
        </p:nvSpPr>
        <p:spPr>
          <a:xfrm>
            <a:off x="213200" y="975225"/>
            <a:ext cx="4098300" cy="1281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000"/>
              <a:buNone/>
            </a:pPr>
            <a:r>
              <a:rPr b="1" lang="en" sz="1600"/>
              <a:t>Scenario 3:</a:t>
            </a:r>
            <a:endParaRPr b="1" sz="1600"/>
          </a:p>
          <a:p>
            <a:pPr indent="0" lvl="0" marL="0" rtl="0" algn="l">
              <a:lnSpc>
                <a:spcPct val="100000"/>
              </a:lnSpc>
              <a:spcBef>
                <a:spcPts val="0"/>
              </a:spcBef>
              <a:spcAft>
                <a:spcPts val="0"/>
              </a:spcAft>
              <a:buSzPts val="2000"/>
              <a:buNone/>
            </a:pPr>
            <a:r>
              <a:rPr lang="en" sz="1400"/>
              <a:t>Performance among groups or across time is similar when combining grades.</a:t>
            </a:r>
            <a:endParaRPr sz="1600"/>
          </a:p>
          <a:p>
            <a:pPr indent="0" lvl="0" marL="0" rtl="0" algn="l">
              <a:lnSpc>
                <a:spcPct val="100000"/>
              </a:lnSpc>
              <a:spcBef>
                <a:spcPts val="0"/>
              </a:spcBef>
              <a:spcAft>
                <a:spcPts val="0"/>
              </a:spcAft>
              <a:buSzPts val="2000"/>
              <a:buNone/>
            </a:pPr>
            <a:r>
              <a:t/>
            </a:r>
            <a:endParaRPr sz="2200"/>
          </a:p>
          <a:p>
            <a:pPr indent="0" lvl="0" marL="0" rtl="0" algn="l">
              <a:lnSpc>
                <a:spcPct val="100000"/>
              </a:lnSpc>
              <a:spcBef>
                <a:spcPts val="0"/>
              </a:spcBef>
              <a:spcAft>
                <a:spcPts val="0"/>
              </a:spcAft>
              <a:buSzPts val="2000"/>
              <a:buNone/>
            </a:pPr>
            <a:r>
              <a:rPr lang="en" sz="1600"/>
              <a:t>Proposed Solution:</a:t>
            </a:r>
            <a:endParaRPr sz="1600"/>
          </a:p>
        </p:txBody>
      </p:sp>
      <p:sp>
        <p:nvSpPr>
          <p:cNvPr id="545" name="Google Shape;545;p17"/>
          <p:cNvSpPr txBox="1"/>
          <p:nvPr>
            <p:ph type="title"/>
          </p:nvPr>
        </p:nvSpPr>
        <p:spPr>
          <a:xfrm>
            <a:off x="4832400" y="975225"/>
            <a:ext cx="4098300" cy="1376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000"/>
              <a:buNone/>
            </a:pPr>
            <a:r>
              <a:rPr b="1" lang="en" sz="1600"/>
              <a:t>Scenario 4:</a:t>
            </a:r>
            <a:endParaRPr b="1" sz="1600"/>
          </a:p>
          <a:p>
            <a:pPr indent="0" lvl="0" marL="0" rtl="0" algn="l">
              <a:lnSpc>
                <a:spcPct val="100000"/>
              </a:lnSpc>
              <a:spcBef>
                <a:spcPts val="0"/>
              </a:spcBef>
              <a:spcAft>
                <a:spcPts val="0"/>
              </a:spcAft>
              <a:buSzPts val="2000"/>
              <a:buNone/>
            </a:pPr>
            <a:r>
              <a:rPr lang="en" sz="1400"/>
              <a:t>Aggregation does not provide numbers that are large enough to yield representative or meaningful results.</a:t>
            </a:r>
            <a:endParaRPr sz="1400"/>
          </a:p>
          <a:p>
            <a:pPr indent="0" lvl="0" marL="0" rtl="0" algn="l">
              <a:lnSpc>
                <a:spcPct val="100000"/>
              </a:lnSpc>
              <a:spcBef>
                <a:spcPts val="0"/>
              </a:spcBef>
              <a:spcAft>
                <a:spcPts val="0"/>
              </a:spcAft>
              <a:buSzPts val="2000"/>
              <a:buNone/>
            </a:pPr>
            <a:r>
              <a:t/>
            </a:r>
            <a:endParaRPr sz="900"/>
          </a:p>
          <a:p>
            <a:pPr indent="0" lvl="0" marL="0" rtl="0" algn="l">
              <a:lnSpc>
                <a:spcPct val="100000"/>
              </a:lnSpc>
              <a:spcBef>
                <a:spcPts val="0"/>
              </a:spcBef>
              <a:spcAft>
                <a:spcPts val="0"/>
              </a:spcAft>
              <a:buSzPts val="2000"/>
              <a:buNone/>
            </a:pPr>
            <a:r>
              <a:rPr lang="en" sz="1600"/>
              <a:t>Proposed Solution:</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18"/>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Assurances in the UIP Template</a:t>
            </a:r>
            <a:endParaRPr/>
          </a:p>
        </p:txBody>
      </p:sp>
      <p:sp>
        <p:nvSpPr>
          <p:cNvPr id="551" name="Google Shape;551;p18"/>
          <p:cNvSpPr txBox="1"/>
          <p:nvPr>
            <p:ph idx="1" type="body"/>
          </p:nvPr>
        </p:nvSpPr>
        <p:spPr>
          <a:xfrm>
            <a:off x="311700" y="1152475"/>
            <a:ext cx="4015800" cy="30348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600"/>
              <a:buNone/>
            </a:pPr>
            <a:r>
              <a:rPr lang="en"/>
              <a:t>Assurances to meet process requirements</a:t>
            </a:r>
            <a:endParaRPr/>
          </a:p>
          <a:p>
            <a:pPr indent="-330200" lvl="0" marL="457200" rtl="0" algn="l">
              <a:lnSpc>
                <a:spcPct val="115000"/>
              </a:lnSpc>
              <a:spcBef>
                <a:spcPts val="1200"/>
              </a:spcBef>
              <a:spcAft>
                <a:spcPts val="0"/>
              </a:spcAft>
              <a:buSzPts val="1600"/>
              <a:buChar char="●"/>
            </a:pPr>
            <a:r>
              <a:rPr lang="en"/>
              <a:t>Data Analysis</a:t>
            </a:r>
            <a:endParaRPr/>
          </a:p>
          <a:p>
            <a:pPr indent="-330200" lvl="0" marL="457200" rtl="0" algn="l">
              <a:lnSpc>
                <a:spcPct val="115000"/>
              </a:lnSpc>
              <a:spcBef>
                <a:spcPts val="0"/>
              </a:spcBef>
              <a:spcAft>
                <a:spcPts val="0"/>
              </a:spcAft>
              <a:buSzPts val="1600"/>
              <a:buChar char="●"/>
            </a:pPr>
            <a:r>
              <a:rPr lang="en"/>
              <a:t>Stakeholder Involvement</a:t>
            </a:r>
            <a:endParaRPr/>
          </a:p>
          <a:p>
            <a:pPr indent="0" lvl="0" marL="0" rtl="0" algn="l">
              <a:lnSpc>
                <a:spcPct val="115000"/>
              </a:lnSpc>
              <a:spcBef>
                <a:spcPts val="1200"/>
              </a:spcBef>
              <a:spcAft>
                <a:spcPts val="1200"/>
              </a:spcAft>
              <a:buSzPts val="1600"/>
              <a:buNone/>
            </a:pPr>
            <a:r>
              <a:rPr lang="en"/>
              <a:t>Refer to the </a:t>
            </a:r>
            <a:r>
              <a:rPr lang="en" u="sng">
                <a:solidFill>
                  <a:schemeClr val="accent1"/>
                </a:solidFill>
                <a:hlinkClick r:id="rId3">
                  <a:extLst>
                    <a:ext uri="{A12FA001-AC4F-418D-AE19-62706E023703}">
                      <ahyp:hlinkClr val="tx"/>
                    </a:ext>
                  </a:extLst>
                </a:hlinkClick>
              </a:rPr>
              <a:t>UIP Quality Criteria &amp; Requirements</a:t>
            </a:r>
            <a:r>
              <a:rPr lang="en"/>
              <a:t> for more information</a:t>
            </a:r>
            <a:endParaRPr/>
          </a:p>
        </p:txBody>
      </p:sp>
      <p:pic>
        <p:nvPicPr>
          <p:cNvPr id="552" name="Google Shape;552;p18"/>
          <p:cNvPicPr preferRelativeResize="0"/>
          <p:nvPr/>
        </p:nvPicPr>
        <p:blipFill rotWithShape="1">
          <a:blip r:embed="rId4">
            <a:alphaModFix/>
          </a:blip>
          <a:srcRect b="0" l="0" r="0" t="0"/>
          <a:stretch/>
        </p:blipFill>
        <p:spPr>
          <a:xfrm>
            <a:off x="4677675" y="152400"/>
            <a:ext cx="4305217" cy="4195000"/>
          </a:xfrm>
          <a:prstGeom prst="rect">
            <a:avLst/>
          </a:prstGeom>
          <a:noFill/>
          <a:ln>
            <a:noFill/>
          </a:ln>
        </p:spPr>
      </p:pic>
      <p:sp>
        <p:nvSpPr>
          <p:cNvPr id="553" name="Google Shape;553;p18"/>
          <p:cNvSpPr/>
          <p:nvPr/>
        </p:nvSpPr>
        <p:spPr>
          <a:xfrm>
            <a:off x="4746975" y="2299850"/>
            <a:ext cx="4305300" cy="741300"/>
          </a:xfrm>
          <a:prstGeom prst="roundRect">
            <a:avLst>
              <a:gd fmla="val 16667" name="adj"/>
            </a:avLst>
          </a:prstGeom>
          <a:noFill/>
          <a:ln cap="flat" cmpd="sng" w="38100">
            <a:solidFill>
              <a:srgbClr val="EF752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19"/>
          <p:cNvSpPr txBox="1"/>
          <p:nvPr>
            <p:ph idx="1" type="body"/>
          </p:nvPr>
        </p:nvSpPr>
        <p:spPr>
          <a:xfrm>
            <a:off x="3160350" y="1013525"/>
            <a:ext cx="2823300" cy="3034800"/>
          </a:xfrm>
          <a:prstGeom prst="rect">
            <a:avLst/>
          </a:prstGeom>
          <a:solidFill>
            <a:srgbClr val="B1CDFB"/>
          </a:solid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SzPts val="1600"/>
              <a:buNone/>
            </a:pPr>
            <a:r>
              <a:t/>
            </a:r>
            <a:endParaRPr b="1">
              <a:solidFill>
                <a:schemeClr val="dk1"/>
              </a:solidFill>
            </a:endParaRPr>
          </a:p>
          <a:p>
            <a:pPr indent="0" lvl="0" marL="0" rtl="0" algn="ctr">
              <a:lnSpc>
                <a:spcPct val="115000"/>
              </a:lnSpc>
              <a:spcBef>
                <a:spcPts val="0"/>
              </a:spcBef>
              <a:spcAft>
                <a:spcPts val="0"/>
              </a:spcAft>
              <a:buClr>
                <a:schemeClr val="dk1"/>
              </a:buClr>
              <a:buSzPts val="1100"/>
              <a:buFont typeface="Arial"/>
              <a:buNone/>
            </a:pPr>
            <a:r>
              <a:rPr b="1" lang="en">
                <a:solidFill>
                  <a:schemeClr val="dk1"/>
                </a:solidFill>
              </a:rPr>
              <a:t>Districts with between 1,000 to 1,200 students:</a:t>
            </a:r>
            <a:endParaRPr b="1">
              <a:solidFill>
                <a:schemeClr val="dk1"/>
              </a:solidFill>
            </a:endParaRPr>
          </a:p>
          <a:p>
            <a:pPr indent="0" lvl="0" marL="0" rtl="0" algn="ctr">
              <a:lnSpc>
                <a:spcPct val="100000"/>
              </a:lnSpc>
              <a:spcBef>
                <a:spcPts val="1200"/>
              </a:spcBef>
              <a:spcAft>
                <a:spcPts val="1200"/>
              </a:spcAft>
              <a:buClr>
                <a:schemeClr val="dk1"/>
              </a:buClr>
              <a:buSzPts val="1100"/>
              <a:buFont typeface="Arial"/>
              <a:buNone/>
            </a:pPr>
            <a:r>
              <a:rPr lang="en" sz="1400">
                <a:solidFill>
                  <a:schemeClr val="dk1"/>
                </a:solidFill>
              </a:rPr>
              <a:t>Can request to create a combined plan for the district</a:t>
            </a:r>
            <a:endParaRPr b="1" sz="1400">
              <a:solidFill>
                <a:schemeClr val="dk1"/>
              </a:solidFill>
            </a:endParaRPr>
          </a:p>
        </p:txBody>
      </p:sp>
      <p:sp>
        <p:nvSpPr>
          <p:cNvPr id="559" name="Google Shape;559;p19"/>
          <p:cNvSpPr txBox="1"/>
          <p:nvPr>
            <p:ph idx="4294967295" type="subTitle"/>
          </p:nvPr>
        </p:nvSpPr>
        <p:spPr>
          <a:xfrm>
            <a:off x="6181650" y="1013513"/>
            <a:ext cx="2823300" cy="3034800"/>
          </a:xfrm>
          <a:prstGeom prst="rect">
            <a:avLst/>
          </a:prstGeom>
          <a:solidFill>
            <a:srgbClr val="B1CDFB"/>
          </a:solidFill>
          <a:ln>
            <a:noFill/>
          </a:ln>
        </p:spPr>
        <p:txBody>
          <a:bodyPr anchorCtr="0" anchor="ctr" bIns="91425" lIns="91425" spcFirstLastPara="1" rIns="91425" wrap="square" tIns="91425">
            <a:normAutofit/>
          </a:bodyPr>
          <a:lstStyle/>
          <a:p>
            <a:pPr indent="0" lvl="0" marL="0" marR="0" rtl="0" algn="ctr">
              <a:lnSpc>
                <a:spcPct val="115000"/>
              </a:lnSpc>
              <a:spcBef>
                <a:spcPts val="0"/>
              </a:spcBef>
              <a:spcAft>
                <a:spcPts val="0"/>
              </a:spcAft>
              <a:buClr>
                <a:schemeClr val="dk2"/>
              </a:buClr>
              <a:buSzPts val="1800"/>
              <a:buFont typeface="Arial"/>
              <a:buNone/>
            </a:pPr>
            <a:r>
              <a:t/>
            </a:r>
            <a:endParaRPr b="1" i="0" sz="1600" u="none" cap="none" strike="noStrike">
              <a:solidFill>
                <a:schemeClr val="dk1"/>
              </a:solidFill>
              <a:latin typeface="Roboto"/>
              <a:ea typeface="Roboto"/>
              <a:cs typeface="Roboto"/>
              <a:sym typeface="Roboto"/>
            </a:endParaRPr>
          </a:p>
          <a:p>
            <a:pPr indent="0" lvl="0" marL="0" marR="0" rtl="0" algn="ctr">
              <a:lnSpc>
                <a:spcPct val="115000"/>
              </a:lnSpc>
              <a:spcBef>
                <a:spcPts val="0"/>
              </a:spcBef>
              <a:spcAft>
                <a:spcPts val="0"/>
              </a:spcAft>
              <a:buClr>
                <a:schemeClr val="dk1"/>
              </a:buClr>
              <a:buSzPts val="1100"/>
              <a:buFont typeface="Arial"/>
              <a:buNone/>
            </a:pPr>
            <a:r>
              <a:rPr b="1" i="0" lang="en" sz="1600" u="none" cap="none" strike="noStrike">
                <a:solidFill>
                  <a:schemeClr val="dk1"/>
                </a:solidFill>
                <a:latin typeface="Roboto"/>
                <a:ea typeface="Roboto"/>
                <a:cs typeface="Roboto"/>
                <a:sym typeface="Roboto"/>
              </a:rPr>
              <a:t>For any district submitting a combined plan:</a:t>
            </a:r>
            <a:endParaRPr b="1" i="0" sz="1600" u="none" cap="none" strike="noStrike">
              <a:solidFill>
                <a:schemeClr val="dk1"/>
              </a:solidFill>
              <a:latin typeface="Roboto"/>
              <a:ea typeface="Roboto"/>
              <a:cs typeface="Roboto"/>
              <a:sym typeface="Roboto"/>
            </a:endParaRPr>
          </a:p>
          <a:p>
            <a:pPr indent="0" lvl="0" marL="0" marR="0" rtl="0" algn="ctr">
              <a:lnSpc>
                <a:spcPct val="100000"/>
              </a:lnSpc>
              <a:spcBef>
                <a:spcPts val="1200"/>
              </a:spcBef>
              <a:spcAft>
                <a:spcPts val="0"/>
              </a:spcAft>
              <a:buClr>
                <a:schemeClr val="dk1"/>
              </a:buClr>
              <a:buSzPts val="1100"/>
              <a:buFont typeface="Arial"/>
              <a:buNone/>
            </a:pPr>
            <a:r>
              <a:rPr b="0" i="0" lang="en" sz="1400" u="none" cap="none" strike="noStrike">
                <a:solidFill>
                  <a:schemeClr val="dk1"/>
                </a:solidFill>
                <a:latin typeface="Roboto"/>
                <a:ea typeface="Roboto"/>
                <a:cs typeface="Roboto"/>
                <a:sym typeface="Roboto"/>
              </a:rPr>
              <a:t>Combined plan must reflect all the indicators where any of its schools are ESSA identified</a:t>
            </a:r>
            <a:endParaRPr b="0" i="0" sz="1400" u="none" cap="none" strike="noStrike">
              <a:solidFill>
                <a:schemeClr val="dk1"/>
              </a:solidFill>
              <a:latin typeface="Roboto"/>
              <a:ea typeface="Roboto"/>
              <a:cs typeface="Roboto"/>
              <a:sym typeface="Roboto"/>
            </a:endParaRPr>
          </a:p>
          <a:p>
            <a:pPr indent="0" lvl="0" marL="0" marR="0" rtl="0" algn="ctr">
              <a:lnSpc>
                <a:spcPct val="100000"/>
              </a:lnSpc>
              <a:spcBef>
                <a:spcPts val="1200"/>
              </a:spcBef>
              <a:spcAft>
                <a:spcPts val="1200"/>
              </a:spcAft>
              <a:buClr>
                <a:schemeClr val="dk2"/>
              </a:buClr>
              <a:buSzPts val="1800"/>
              <a:buFont typeface="Arial"/>
              <a:buNone/>
            </a:pPr>
            <a:r>
              <a:rPr b="0" i="0" lang="en" sz="1400" u="none" cap="none" strike="noStrike">
                <a:solidFill>
                  <a:schemeClr val="dk1"/>
                </a:solidFill>
                <a:latin typeface="Roboto"/>
                <a:ea typeface="Roboto"/>
                <a:cs typeface="Roboto"/>
                <a:sym typeface="Roboto"/>
              </a:rPr>
              <a:t>Combined plan also still needs to address the magnitude of issues and supports for schools on the accountability clock</a:t>
            </a:r>
            <a:endParaRPr b="1" i="0" sz="1400" u="none" cap="none" strike="noStrike">
              <a:solidFill>
                <a:schemeClr val="dk1"/>
              </a:solidFill>
              <a:latin typeface="Roboto"/>
              <a:ea typeface="Roboto"/>
              <a:cs typeface="Roboto"/>
              <a:sym typeface="Roboto"/>
            </a:endParaRPr>
          </a:p>
        </p:txBody>
      </p:sp>
      <p:sp>
        <p:nvSpPr>
          <p:cNvPr id="560" name="Google Shape;560;p19"/>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b="1" lang="en"/>
              <a:t>UIP Considerations</a:t>
            </a:r>
            <a:r>
              <a:rPr lang="en"/>
              <a:t> | Combined Plan Submission</a:t>
            </a:r>
            <a:endParaRPr/>
          </a:p>
        </p:txBody>
      </p:sp>
      <p:sp>
        <p:nvSpPr>
          <p:cNvPr id="561" name="Google Shape;561;p19"/>
          <p:cNvSpPr txBox="1"/>
          <p:nvPr>
            <p:ph idx="4294967295" type="subTitle"/>
          </p:nvPr>
        </p:nvSpPr>
        <p:spPr>
          <a:xfrm>
            <a:off x="139050" y="1013513"/>
            <a:ext cx="2823300" cy="3034800"/>
          </a:xfrm>
          <a:prstGeom prst="rect">
            <a:avLst/>
          </a:prstGeom>
          <a:solidFill>
            <a:srgbClr val="B1CDFB"/>
          </a:solidFill>
          <a:ln>
            <a:noFill/>
          </a:ln>
        </p:spPr>
        <p:txBody>
          <a:bodyPr anchorCtr="0" anchor="t" bIns="91425" lIns="91425" spcFirstLastPara="1" rIns="91425" wrap="square" tIns="91425">
            <a:normAutofit/>
          </a:bodyPr>
          <a:lstStyle/>
          <a:p>
            <a:pPr indent="0" lvl="0" marL="0" marR="0" rtl="0" algn="ctr">
              <a:lnSpc>
                <a:spcPct val="115000"/>
              </a:lnSpc>
              <a:spcBef>
                <a:spcPts val="0"/>
              </a:spcBef>
              <a:spcAft>
                <a:spcPts val="0"/>
              </a:spcAft>
              <a:buClr>
                <a:schemeClr val="dk2"/>
              </a:buClr>
              <a:buSzPts val="1800"/>
              <a:buFont typeface="Arial"/>
              <a:buNone/>
            </a:pPr>
            <a:r>
              <a:t/>
            </a:r>
            <a:endParaRPr b="1" i="0" sz="1600" u="none" cap="none" strike="noStrike">
              <a:solidFill>
                <a:schemeClr val="dk1"/>
              </a:solidFill>
              <a:latin typeface="Roboto"/>
              <a:ea typeface="Roboto"/>
              <a:cs typeface="Roboto"/>
              <a:sym typeface="Roboto"/>
            </a:endParaRPr>
          </a:p>
          <a:p>
            <a:pPr indent="0" lvl="0" marL="0" marR="0" rtl="0" algn="ctr">
              <a:lnSpc>
                <a:spcPct val="115000"/>
              </a:lnSpc>
              <a:spcBef>
                <a:spcPts val="0"/>
              </a:spcBef>
              <a:spcAft>
                <a:spcPts val="0"/>
              </a:spcAft>
              <a:buClr>
                <a:schemeClr val="dk2"/>
              </a:buClr>
              <a:buSzPts val="1800"/>
              <a:buFont typeface="Arial"/>
              <a:buNone/>
            </a:pPr>
            <a:r>
              <a:rPr b="1" i="0" lang="en" sz="1600" u="none" cap="none" strike="noStrike">
                <a:solidFill>
                  <a:schemeClr val="dk1"/>
                </a:solidFill>
                <a:latin typeface="Roboto"/>
                <a:ea typeface="Roboto"/>
                <a:cs typeface="Roboto"/>
                <a:sym typeface="Roboto"/>
              </a:rPr>
              <a:t>Districts with less than 1,000 students:</a:t>
            </a:r>
            <a:endParaRPr b="1" i="0" sz="1600" u="none" cap="none" strike="noStrike">
              <a:solidFill>
                <a:schemeClr val="dk1"/>
              </a:solidFill>
              <a:latin typeface="Roboto"/>
              <a:ea typeface="Roboto"/>
              <a:cs typeface="Roboto"/>
              <a:sym typeface="Roboto"/>
            </a:endParaRPr>
          </a:p>
          <a:p>
            <a:pPr indent="0" lvl="0" marL="0" marR="0" rtl="0" algn="ctr">
              <a:lnSpc>
                <a:spcPct val="100000"/>
              </a:lnSpc>
              <a:spcBef>
                <a:spcPts val="1200"/>
              </a:spcBef>
              <a:spcAft>
                <a:spcPts val="0"/>
              </a:spcAft>
              <a:buClr>
                <a:schemeClr val="dk2"/>
              </a:buClr>
              <a:buSzPts val="1800"/>
              <a:buFont typeface="Arial"/>
              <a:buNone/>
            </a:pPr>
            <a:r>
              <a:rPr b="0" i="0" lang="en" sz="1400" u="none" cap="none" strike="noStrike">
                <a:solidFill>
                  <a:schemeClr val="dk1"/>
                </a:solidFill>
                <a:latin typeface="Roboto"/>
                <a:ea typeface="Roboto"/>
                <a:cs typeface="Roboto"/>
                <a:sym typeface="Roboto"/>
              </a:rPr>
              <a:t>Automatically eligible for combined plan submission</a:t>
            </a:r>
            <a:endParaRPr b="0" i="0" sz="1400" u="none" cap="none" strike="noStrike">
              <a:solidFill>
                <a:schemeClr val="dk1"/>
              </a:solidFill>
              <a:latin typeface="Roboto"/>
              <a:ea typeface="Roboto"/>
              <a:cs typeface="Roboto"/>
              <a:sym typeface="Roboto"/>
            </a:endParaRPr>
          </a:p>
          <a:p>
            <a:pPr indent="0" lvl="0" marL="0" marR="0" rtl="0" algn="ctr">
              <a:lnSpc>
                <a:spcPct val="100000"/>
              </a:lnSpc>
              <a:spcBef>
                <a:spcPts val="1200"/>
              </a:spcBef>
              <a:spcAft>
                <a:spcPts val="1200"/>
              </a:spcAft>
              <a:buClr>
                <a:schemeClr val="dk2"/>
              </a:buClr>
              <a:buSzPts val="1800"/>
              <a:buFont typeface="Arial"/>
              <a:buNone/>
            </a:pPr>
            <a:r>
              <a:rPr b="0" i="0" lang="en" sz="1400" u="none" cap="none" strike="noStrike">
                <a:solidFill>
                  <a:schemeClr val="dk1"/>
                </a:solidFill>
                <a:latin typeface="Roboto"/>
                <a:ea typeface="Roboto"/>
                <a:cs typeface="Roboto"/>
                <a:sym typeface="Roboto"/>
              </a:rPr>
              <a:t>Can have their District Accountability Committee (DAC) serve as their School Accountability Committee (SAC)</a:t>
            </a:r>
            <a:endParaRPr b="1" i="0" sz="1400" u="none" cap="none" strike="noStrike">
              <a:solidFill>
                <a:schemeClr val="dk1"/>
              </a:solidFill>
              <a:latin typeface="Roboto"/>
              <a:ea typeface="Roboto"/>
              <a:cs typeface="Roboto"/>
              <a:sym typeface="Roboto"/>
            </a:endParaRPr>
          </a:p>
        </p:txBody>
      </p:sp>
      <p:pic>
        <p:nvPicPr>
          <p:cNvPr descr="Shows a snapshot of where in the Online UIP system to select Combined Plan for small systems that are eligible for a combined plan." id="562" name="Google Shape;562;p19"/>
          <p:cNvPicPr preferRelativeResize="0"/>
          <p:nvPr/>
        </p:nvPicPr>
        <p:blipFill rotWithShape="1">
          <a:blip r:embed="rId3">
            <a:alphaModFix/>
          </a:blip>
          <a:srcRect b="0" l="0" r="0" t="0"/>
          <a:stretch/>
        </p:blipFill>
        <p:spPr>
          <a:xfrm>
            <a:off x="3312225" y="2571750"/>
            <a:ext cx="2495875" cy="2543064"/>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descr="Picture of a microphone, walking through Meeting Practices or webinar norms. " id="410" name="Google Shape;410;p2"/>
          <p:cNvSpPr/>
          <p:nvPr/>
        </p:nvSpPr>
        <p:spPr>
          <a:xfrm>
            <a:off x="5589600" y="0"/>
            <a:ext cx="3554400" cy="43383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2"/>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Agenda</a:t>
            </a:r>
            <a:endParaRPr/>
          </a:p>
        </p:txBody>
      </p:sp>
      <p:sp>
        <p:nvSpPr>
          <p:cNvPr id="412" name="Google Shape;412;p2"/>
          <p:cNvSpPr txBox="1"/>
          <p:nvPr>
            <p:ph idx="1" type="body"/>
          </p:nvPr>
        </p:nvSpPr>
        <p:spPr>
          <a:xfrm>
            <a:off x="55050" y="983075"/>
            <a:ext cx="5534400" cy="3436800"/>
          </a:xfrm>
          <a:prstGeom prst="rect">
            <a:avLst/>
          </a:prstGeom>
          <a:noFill/>
          <a:ln>
            <a:noFill/>
          </a:ln>
        </p:spPr>
        <p:txBody>
          <a:bodyPr anchorCtr="0" anchor="t" bIns="91425" lIns="91425" spcFirstLastPara="1" rIns="91425" wrap="square" tIns="91425">
            <a:normAutofit/>
          </a:bodyPr>
          <a:lstStyle/>
          <a:p>
            <a:pPr indent="-330200" lvl="0" marL="457200" rtl="0" algn="l">
              <a:lnSpc>
                <a:spcPct val="115000"/>
              </a:lnSpc>
              <a:spcBef>
                <a:spcPts val="0"/>
              </a:spcBef>
              <a:spcAft>
                <a:spcPts val="0"/>
              </a:spcAft>
              <a:buSzPts val="1600"/>
              <a:buFont typeface="Roboto"/>
              <a:buChar char="●"/>
            </a:pPr>
            <a:r>
              <a:rPr lang="en"/>
              <a:t>Background on Insufficient State Data Ratings</a:t>
            </a:r>
            <a:endParaRPr/>
          </a:p>
          <a:p>
            <a:pPr indent="-317500" lvl="1" marL="914400" rtl="0" algn="l">
              <a:lnSpc>
                <a:spcPct val="115000"/>
              </a:lnSpc>
              <a:spcBef>
                <a:spcPts val="0"/>
              </a:spcBef>
              <a:spcAft>
                <a:spcPts val="0"/>
              </a:spcAft>
              <a:buSzPts val="1400"/>
              <a:buFont typeface="Roboto"/>
              <a:buChar char="○"/>
            </a:pPr>
            <a:r>
              <a:rPr lang="en"/>
              <a:t>Overview of plan types and descriptors</a:t>
            </a:r>
            <a:endParaRPr/>
          </a:p>
          <a:p>
            <a:pPr indent="-317500" lvl="1" marL="914400" rtl="0" algn="l">
              <a:lnSpc>
                <a:spcPct val="115000"/>
              </a:lnSpc>
              <a:spcBef>
                <a:spcPts val="0"/>
              </a:spcBef>
              <a:spcAft>
                <a:spcPts val="0"/>
              </a:spcAft>
              <a:buSzPts val="1400"/>
              <a:buFont typeface="Roboto"/>
              <a:buChar char="○"/>
            </a:pPr>
            <a:r>
              <a:rPr lang="en"/>
              <a:t>Reasons for Insufficient State Data Ratings</a:t>
            </a:r>
            <a:endParaRPr/>
          </a:p>
          <a:p>
            <a:pPr indent="-317500" lvl="1" marL="914400" rtl="0" algn="l">
              <a:lnSpc>
                <a:spcPct val="115000"/>
              </a:lnSpc>
              <a:spcBef>
                <a:spcPts val="0"/>
              </a:spcBef>
              <a:spcAft>
                <a:spcPts val="0"/>
              </a:spcAft>
              <a:buSzPts val="1400"/>
              <a:buFont typeface="Roboto"/>
              <a:buChar char="○"/>
            </a:pPr>
            <a:r>
              <a:rPr lang="en"/>
              <a:t>Considerations for Alternative Ed Campuses</a:t>
            </a:r>
            <a:endParaRPr/>
          </a:p>
          <a:p>
            <a:pPr indent="-317500" lvl="0" marL="457200" rtl="0" algn="l">
              <a:lnSpc>
                <a:spcPct val="115000"/>
              </a:lnSpc>
              <a:spcBef>
                <a:spcPts val="0"/>
              </a:spcBef>
              <a:spcAft>
                <a:spcPts val="0"/>
              </a:spcAft>
              <a:buSzPts val="1400"/>
              <a:buFont typeface="Roboto"/>
              <a:buChar char="●"/>
            </a:pPr>
            <a:r>
              <a:rPr lang="en"/>
              <a:t>Implications for Improvement Planning</a:t>
            </a:r>
            <a:endParaRPr/>
          </a:p>
          <a:p>
            <a:pPr indent="-317500" lvl="1" marL="914400" rtl="0" algn="l">
              <a:lnSpc>
                <a:spcPct val="115000"/>
              </a:lnSpc>
              <a:spcBef>
                <a:spcPts val="0"/>
              </a:spcBef>
              <a:spcAft>
                <a:spcPts val="0"/>
              </a:spcAft>
              <a:buSzPts val="1400"/>
              <a:buFont typeface="Roboto"/>
              <a:buChar char="○"/>
            </a:pPr>
            <a:r>
              <a:rPr lang="en"/>
              <a:t>Protecting Student PII</a:t>
            </a:r>
            <a:endParaRPr/>
          </a:p>
          <a:p>
            <a:pPr indent="-317500" lvl="1" marL="914400" rtl="0" algn="l">
              <a:lnSpc>
                <a:spcPct val="115000"/>
              </a:lnSpc>
              <a:spcBef>
                <a:spcPts val="0"/>
              </a:spcBef>
              <a:spcAft>
                <a:spcPts val="0"/>
              </a:spcAft>
              <a:buSzPts val="1400"/>
              <a:buFont typeface="Roboto"/>
              <a:buChar char="○"/>
            </a:pPr>
            <a:r>
              <a:rPr lang="en"/>
              <a:t>Conducting Small N Analysis</a:t>
            </a:r>
            <a:endParaRPr/>
          </a:p>
          <a:p>
            <a:pPr indent="-317500" lvl="0" marL="457200" rtl="0" algn="l">
              <a:lnSpc>
                <a:spcPct val="115000"/>
              </a:lnSpc>
              <a:spcBef>
                <a:spcPts val="0"/>
              </a:spcBef>
              <a:spcAft>
                <a:spcPts val="0"/>
              </a:spcAft>
              <a:buSzPts val="1400"/>
              <a:buFont typeface="Roboto"/>
              <a:buChar char="●"/>
            </a:pPr>
            <a:r>
              <a:rPr lang="en"/>
              <a:t>Accessing state data analysis resources</a:t>
            </a:r>
            <a:endParaRPr/>
          </a:p>
          <a:p>
            <a:pPr indent="-317500" lvl="1" marL="914400" rtl="0" algn="l">
              <a:lnSpc>
                <a:spcPct val="115000"/>
              </a:lnSpc>
              <a:spcBef>
                <a:spcPts val="0"/>
              </a:spcBef>
              <a:spcAft>
                <a:spcPts val="0"/>
              </a:spcAft>
              <a:buSzPts val="1400"/>
              <a:buFont typeface="Roboto"/>
              <a:buChar char="○"/>
            </a:pPr>
            <a:r>
              <a:rPr lang="en"/>
              <a:t>Student level files</a:t>
            </a:r>
            <a:endParaRPr/>
          </a:p>
          <a:p>
            <a:pPr indent="-317500" lvl="1" marL="914400" rtl="0" algn="l">
              <a:lnSpc>
                <a:spcPct val="115000"/>
              </a:lnSpc>
              <a:spcBef>
                <a:spcPts val="0"/>
              </a:spcBef>
              <a:spcAft>
                <a:spcPts val="0"/>
              </a:spcAft>
              <a:buSzPts val="1400"/>
              <a:buFont typeface="Roboto"/>
              <a:buChar char="○"/>
            </a:pPr>
            <a:r>
              <a:rPr lang="en"/>
              <a:t>Dashboards</a:t>
            </a:r>
            <a:endParaRPr/>
          </a:p>
          <a:p>
            <a:pPr indent="-317500" lvl="1" marL="914400" rtl="0" algn="l">
              <a:lnSpc>
                <a:spcPct val="115000"/>
              </a:lnSpc>
              <a:spcBef>
                <a:spcPts val="0"/>
              </a:spcBef>
              <a:spcAft>
                <a:spcPts val="0"/>
              </a:spcAft>
              <a:buSzPts val="1400"/>
              <a:buFont typeface="Roboto"/>
              <a:buChar char="○"/>
            </a:pPr>
            <a:r>
              <a:rPr lang="en"/>
              <a:t>N of 1 report</a:t>
            </a:r>
            <a:endParaRPr/>
          </a:p>
          <a:p>
            <a:pPr indent="-317500" lvl="0" marL="457200" rtl="0" algn="l">
              <a:lnSpc>
                <a:spcPct val="115000"/>
              </a:lnSpc>
              <a:spcBef>
                <a:spcPts val="0"/>
              </a:spcBef>
              <a:spcAft>
                <a:spcPts val="0"/>
              </a:spcAft>
              <a:buSzPts val="1400"/>
              <a:buFont typeface="Roboto"/>
              <a:buChar char="●"/>
            </a:pPr>
            <a:r>
              <a:rPr lang="en"/>
              <a:t>Q&amp;A</a:t>
            </a:r>
            <a:endParaRPr/>
          </a:p>
        </p:txBody>
      </p:sp>
      <p:sp>
        <p:nvSpPr>
          <p:cNvPr id="413" name="Google Shape;413;p2"/>
          <p:cNvSpPr txBox="1"/>
          <p:nvPr/>
        </p:nvSpPr>
        <p:spPr>
          <a:xfrm>
            <a:off x="5662350" y="1117375"/>
            <a:ext cx="33786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This meeting is being recorded.</a:t>
            </a:r>
            <a:endParaRPr b="0" i="0" sz="1400" u="none" cap="none" strike="noStrike">
              <a:solidFill>
                <a:srgbClr val="000000"/>
              </a:solidFill>
              <a:latin typeface="Roboto"/>
              <a:ea typeface="Roboto"/>
              <a:cs typeface="Roboto"/>
              <a:sym typeface="Roboto"/>
            </a:endParaRPr>
          </a:p>
        </p:txBody>
      </p:sp>
      <p:pic>
        <p:nvPicPr>
          <p:cNvPr descr="picture of microphone, connected to webinar norms" id="414" name="Google Shape;414;p2"/>
          <p:cNvPicPr preferRelativeResize="0"/>
          <p:nvPr>
            <p:ph idx="2" type="pic"/>
          </p:nvPr>
        </p:nvPicPr>
        <p:blipFill rotWithShape="1">
          <a:blip r:embed="rId3">
            <a:alphaModFix/>
          </a:blip>
          <a:srcRect b="0" l="6926" r="6918" t="0"/>
          <a:stretch/>
        </p:blipFill>
        <p:spPr>
          <a:xfrm>
            <a:off x="6193212" y="429275"/>
            <a:ext cx="530365" cy="615598"/>
          </a:xfrm>
          <a:prstGeom prst="rect">
            <a:avLst/>
          </a:prstGeom>
          <a:noFill/>
          <a:ln>
            <a:noFill/>
          </a:ln>
        </p:spPr>
      </p:pic>
      <p:sp>
        <p:nvSpPr>
          <p:cNvPr id="415" name="Google Shape;415;p2"/>
          <p:cNvSpPr txBox="1"/>
          <p:nvPr/>
        </p:nvSpPr>
        <p:spPr>
          <a:xfrm>
            <a:off x="6723575" y="536975"/>
            <a:ext cx="1801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Roboto"/>
                <a:ea typeface="Roboto"/>
                <a:cs typeface="Roboto"/>
                <a:sym typeface="Roboto"/>
              </a:rPr>
              <a:t>Meeting Practices</a:t>
            </a:r>
            <a:endParaRPr b="1" i="0" sz="1400" u="none" cap="none" strike="noStrike">
              <a:solidFill>
                <a:srgbClr val="000000"/>
              </a:solidFill>
              <a:latin typeface="Roboto"/>
              <a:ea typeface="Roboto"/>
              <a:cs typeface="Roboto"/>
              <a:sym typeface="Roboto"/>
            </a:endParaRPr>
          </a:p>
        </p:txBody>
      </p:sp>
      <p:sp>
        <p:nvSpPr>
          <p:cNvPr id="416" name="Google Shape;416;p2"/>
          <p:cNvSpPr txBox="1"/>
          <p:nvPr/>
        </p:nvSpPr>
        <p:spPr>
          <a:xfrm>
            <a:off x="5662350" y="1590104"/>
            <a:ext cx="33786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Use the Chat feature in Zoom to ask questions throughout the presentation.</a:t>
            </a:r>
            <a:endParaRPr b="0" i="0" sz="1400" u="none" cap="none" strike="noStrike">
              <a:solidFill>
                <a:srgbClr val="000000"/>
              </a:solidFill>
              <a:latin typeface="Roboto"/>
              <a:ea typeface="Roboto"/>
              <a:cs typeface="Roboto"/>
              <a:sym typeface="Roboto"/>
            </a:endParaRPr>
          </a:p>
        </p:txBody>
      </p:sp>
      <p:sp>
        <p:nvSpPr>
          <p:cNvPr id="417" name="Google Shape;417;p2"/>
          <p:cNvSpPr txBox="1"/>
          <p:nvPr/>
        </p:nvSpPr>
        <p:spPr>
          <a:xfrm>
            <a:off x="5662350" y="2291304"/>
            <a:ext cx="3378600" cy="1262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Please mute your sound if you are not speaking. </a:t>
            </a:r>
            <a:endParaRPr b="0" i="0" sz="14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All participants are encouraged to be on camera if tech allows. </a:t>
            </a:r>
            <a:endParaRPr b="0" i="0" sz="1400" u="none" cap="none" strike="noStrike">
              <a:solidFill>
                <a:srgbClr val="000000"/>
              </a:solidFill>
              <a:latin typeface="Roboto"/>
              <a:ea typeface="Roboto"/>
              <a:cs typeface="Roboto"/>
              <a:sym typeface="Roboto"/>
            </a:endParaRPr>
          </a:p>
        </p:txBody>
      </p:sp>
      <p:sp>
        <p:nvSpPr>
          <p:cNvPr id="418" name="Google Shape;418;p2"/>
          <p:cNvSpPr txBox="1"/>
          <p:nvPr/>
        </p:nvSpPr>
        <p:spPr>
          <a:xfrm>
            <a:off x="5720375" y="3506988"/>
            <a:ext cx="33786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Slides and the recording will be posted to the </a:t>
            </a:r>
            <a:r>
              <a:rPr b="0" i="0" lang="en" sz="1400" u="sng" cap="none" strike="noStrike">
                <a:solidFill>
                  <a:schemeClr val="accent1"/>
                </a:solidFill>
                <a:latin typeface="Roboto"/>
                <a:ea typeface="Roboto"/>
                <a:cs typeface="Roboto"/>
                <a:sym typeface="Roboto"/>
                <a:hlinkClick r:id="rId4">
                  <a:extLst>
                    <a:ext uri="{A12FA001-AC4F-418D-AE19-62706E023703}">
                      <ahyp:hlinkClr val="tx"/>
                    </a:ext>
                  </a:extLst>
                </a:hlinkClick>
              </a:rPr>
              <a:t>CDE website</a:t>
            </a:r>
            <a:r>
              <a:rPr b="0" i="0" lang="en" sz="1400" u="none" cap="none" strike="noStrike">
                <a:solidFill>
                  <a:srgbClr val="000000"/>
                </a:solidFill>
                <a:latin typeface="Roboto"/>
                <a:ea typeface="Roboto"/>
                <a:cs typeface="Roboto"/>
                <a:sym typeface="Roboto"/>
              </a:rPr>
              <a:t>. </a:t>
            </a:r>
            <a:endParaRPr b="0" i="0" sz="1400" u="none" cap="none" strike="noStrike">
              <a:solidFill>
                <a:srgbClr val="000000"/>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20"/>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New Assurances Dashboard for District Users</a:t>
            </a:r>
            <a:endParaRPr/>
          </a:p>
        </p:txBody>
      </p:sp>
      <p:sp>
        <p:nvSpPr>
          <p:cNvPr id="568" name="Google Shape;568;p20"/>
          <p:cNvSpPr txBox="1"/>
          <p:nvPr>
            <p:ph idx="1" type="body"/>
          </p:nvPr>
        </p:nvSpPr>
        <p:spPr>
          <a:xfrm>
            <a:off x="311700" y="947150"/>
            <a:ext cx="8773500" cy="30348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600"/>
              <a:buNone/>
            </a:pPr>
            <a:r>
              <a:rPr lang="en"/>
              <a:t>Ensure the combined UIP plan covers district &amp; school requirements based on identification</a:t>
            </a:r>
            <a:endParaRPr/>
          </a:p>
          <a:p>
            <a:pPr indent="-317500" lvl="0" marL="457200" rtl="0" algn="l">
              <a:lnSpc>
                <a:spcPct val="115000"/>
              </a:lnSpc>
              <a:spcBef>
                <a:spcPts val="1200"/>
              </a:spcBef>
              <a:spcAft>
                <a:spcPts val="0"/>
              </a:spcAft>
              <a:buSzPts val="1400"/>
              <a:buChar char="●"/>
            </a:pPr>
            <a:r>
              <a:rPr lang="en" sz="1400"/>
              <a:t>Login to </a:t>
            </a:r>
            <a:r>
              <a:rPr lang="en" sz="1400" u="sng">
                <a:solidFill>
                  <a:schemeClr val="accent1"/>
                </a:solidFill>
                <a:hlinkClick r:id="rId3">
                  <a:extLst>
                    <a:ext uri="{A12FA001-AC4F-418D-AE19-62706E023703}">
                      <ahyp:hlinkClr val="tx"/>
                    </a:ext>
                  </a:extLst>
                </a:hlinkClick>
              </a:rPr>
              <a:t>online UIP system</a:t>
            </a:r>
            <a:r>
              <a:rPr lang="en" sz="1400"/>
              <a:t>, open the district’s current UIP ‘Details’ tab</a:t>
            </a:r>
            <a:endParaRPr sz="1400"/>
          </a:p>
          <a:p>
            <a:pPr indent="-330200" lvl="0" marL="457200" rtl="0" algn="l">
              <a:lnSpc>
                <a:spcPct val="115000"/>
              </a:lnSpc>
              <a:spcBef>
                <a:spcPts val="0"/>
              </a:spcBef>
              <a:spcAft>
                <a:spcPts val="0"/>
              </a:spcAft>
              <a:buSzPts val="1600"/>
              <a:buChar char="●"/>
            </a:pPr>
            <a:r>
              <a:rPr lang="en" sz="1400"/>
              <a:t>Two ways to view school assurances</a:t>
            </a:r>
            <a:r>
              <a:rPr lang="en"/>
              <a:t> </a:t>
            </a:r>
            <a:r>
              <a:rPr lang="en" sz="1200"/>
              <a:t>(the 1</a:t>
            </a:r>
            <a:r>
              <a:rPr baseline="30000" lang="en" sz="1200"/>
              <a:t>st</a:t>
            </a:r>
            <a:r>
              <a:rPr lang="en" sz="1200"/>
              <a:t> way for all districts, 2</a:t>
            </a:r>
            <a:r>
              <a:rPr baseline="30000" lang="en" sz="1200"/>
              <a:t>nd</a:t>
            </a:r>
            <a:r>
              <a:rPr lang="en" sz="1200"/>
              <a:t> way, for combined plans)</a:t>
            </a:r>
            <a:endParaRPr sz="1200"/>
          </a:p>
          <a:p>
            <a:pPr indent="0" lvl="0" marL="0" rtl="0" algn="l">
              <a:lnSpc>
                <a:spcPct val="115000"/>
              </a:lnSpc>
              <a:spcBef>
                <a:spcPts val="1200"/>
              </a:spcBef>
              <a:spcAft>
                <a:spcPts val="0"/>
              </a:spcAft>
              <a:buSzPts val="1600"/>
              <a:buNone/>
            </a:pPr>
            <a:r>
              <a:t/>
            </a:r>
            <a:endParaRPr/>
          </a:p>
          <a:p>
            <a:pPr indent="0" lvl="0" marL="0" rtl="0" algn="l">
              <a:lnSpc>
                <a:spcPct val="115000"/>
              </a:lnSpc>
              <a:spcBef>
                <a:spcPts val="1200"/>
              </a:spcBef>
              <a:spcAft>
                <a:spcPts val="1200"/>
              </a:spcAft>
              <a:buSzPts val="1600"/>
              <a:buNone/>
            </a:pPr>
            <a:r>
              <a:t/>
            </a:r>
            <a:endParaRPr/>
          </a:p>
        </p:txBody>
      </p:sp>
      <p:graphicFrame>
        <p:nvGraphicFramePr>
          <p:cNvPr id="569" name="Google Shape;569;p20"/>
          <p:cNvGraphicFramePr/>
          <p:nvPr/>
        </p:nvGraphicFramePr>
        <p:xfrm>
          <a:off x="730075" y="2025863"/>
          <a:ext cx="3000000" cy="3000000"/>
        </p:xfrm>
        <a:graphic>
          <a:graphicData uri="http://schemas.openxmlformats.org/drawingml/2006/table">
            <a:tbl>
              <a:tblPr firstRow="1">
                <a:noFill/>
                <a:tableStyleId>{BB6A2D03-E3D0-4AC6-B7AA-6966F08C0DFB}</a:tableStyleId>
              </a:tblPr>
              <a:tblGrid>
                <a:gridCol w="3114550"/>
                <a:gridCol w="5032450"/>
              </a:tblGrid>
              <a:tr h="2204475">
                <a:tc>
                  <a:txBody>
                    <a:bodyPr/>
                    <a:lstStyle/>
                    <a:p>
                      <a:pPr indent="0" lvl="0" marL="0" marR="0" rtl="0" algn="l">
                        <a:lnSpc>
                          <a:spcPct val="115000"/>
                        </a:lnSpc>
                        <a:spcBef>
                          <a:spcPts val="0"/>
                        </a:spcBef>
                        <a:spcAft>
                          <a:spcPts val="0"/>
                        </a:spcAft>
                        <a:buClr>
                          <a:srgbClr val="000000"/>
                        </a:buClr>
                        <a:buSzPts val="1200"/>
                        <a:buFont typeface="Arial"/>
                        <a:buNone/>
                      </a:pPr>
                      <a:r>
                        <a:rPr lang="en" sz="1200" u="none" cap="none" strike="noStrike">
                          <a:solidFill>
                            <a:schemeClr val="dk1"/>
                          </a:solidFill>
                          <a:latin typeface="Roboto"/>
                          <a:ea typeface="Roboto"/>
                          <a:cs typeface="Roboto"/>
                          <a:sym typeface="Roboto"/>
                        </a:rPr>
                        <a:t>From the ‘Details’ tab, select the dropdown menu right of the ‘UIP2 home’ button</a:t>
                      </a:r>
                      <a:endParaRPr sz="1200" u="none" cap="none" strike="noStrike"/>
                    </a:p>
                  </a:txBody>
                  <a:tcPr marT="91425" marB="91425" marR="91425" marL="91425">
                    <a:lnL cap="flat" cmpd="sng" w="9525">
                      <a:solidFill>
                        <a:schemeClr val="lt1"/>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t>Combined Plans only. </a:t>
                      </a:r>
                      <a:r>
                        <a:rPr lang="en" sz="1200" u="none" cap="none" strike="noStrike"/>
                        <a:t>Go to the district’s </a:t>
                      </a:r>
                      <a:r>
                        <a:rPr lang="en" sz="1200" u="none" cap="none" strike="noStrike">
                          <a:highlight>
                            <a:srgbClr val="E1F7F9"/>
                          </a:highlight>
                        </a:rPr>
                        <a:t>streamlined</a:t>
                      </a:r>
                      <a:r>
                        <a:rPr lang="en" sz="1200" u="none" cap="none" strike="noStrike"/>
                        <a:t> UIP Template → </a:t>
                      </a:r>
                      <a:endParaRPr sz="1200" u="none" cap="none" strike="noStrike"/>
                    </a:p>
                    <a:p>
                      <a:pPr indent="0" lvl="0" marL="457200" marR="0" rtl="0" algn="l">
                        <a:lnSpc>
                          <a:spcPct val="100000"/>
                        </a:lnSpc>
                        <a:spcBef>
                          <a:spcPts val="0"/>
                        </a:spcBef>
                        <a:spcAft>
                          <a:spcPts val="0"/>
                        </a:spcAft>
                        <a:buClr>
                          <a:srgbClr val="000000"/>
                        </a:buClr>
                        <a:buSzPts val="1200"/>
                        <a:buFont typeface="Arial"/>
                        <a:buNone/>
                      </a:pPr>
                      <a:r>
                        <a:rPr lang="en" sz="1200" u="none" cap="none" strike="noStrike"/>
                        <a:t>Select the UIP2 Home button. </a:t>
                      </a:r>
                      <a:endParaRPr sz="1200" u="none" cap="none" strike="noStrike"/>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p>
                      <a:pPr indent="0" lvl="0" marL="0" marR="0" rtl="0" algn="l">
                        <a:lnSpc>
                          <a:spcPct val="100000"/>
                        </a:lnSpc>
                        <a:spcBef>
                          <a:spcPts val="0"/>
                        </a:spcBef>
                        <a:spcAft>
                          <a:spcPts val="0"/>
                        </a:spcAft>
                        <a:buNone/>
                      </a:pPr>
                      <a:r>
                        <a:rPr b="0" i="0" lang="en" sz="1200" u="none" cap="none" strike="noStrike">
                          <a:solidFill>
                            <a:srgbClr val="000000"/>
                          </a:solidFill>
                          <a:latin typeface="Arial"/>
                          <a:ea typeface="Arial"/>
                          <a:cs typeface="Arial"/>
                          <a:sym typeface="Arial"/>
                        </a:rPr>
                        <a:t>Then navigate to a tab (coming soon)</a:t>
                      </a:r>
                      <a:endParaRPr b="0" sz="1200" u="none" cap="none" strike="noStrike"/>
                    </a:p>
                    <a:p>
                      <a:pPr indent="0" lvl="0" marL="0" marR="0" rtl="0" algn="l">
                        <a:lnSpc>
                          <a:spcPct val="100000"/>
                        </a:lnSpc>
                        <a:spcBef>
                          <a:spcPts val="0"/>
                        </a:spcBef>
                        <a:spcAft>
                          <a:spcPts val="0"/>
                        </a:spcAft>
                        <a:buNone/>
                      </a:pPr>
                      <a:r>
                        <a:rPr b="0" i="0" lang="en" sz="1200" u="none" cap="none" strike="noStrike">
                          <a:solidFill>
                            <a:srgbClr val="000000"/>
                          </a:solidFill>
                          <a:latin typeface="Arial"/>
                          <a:ea typeface="Arial"/>
                          <a:cs typeface="Arial"/>
                          <a:sym typeface="Arial"/>
                        </a:rPr>
                        <a:t>‘All School Assurances’ tab across the top of the Streamlined template.</a:t>
                      </a:r>
                      <a:endParaRPr b="0" sz="1200" u="none" cap="none" strike="noStrike"/>
                    </a:p>
                  </a:txBody>
                  <a:tcPr marT="91425" marB="91425" marR="91425" marL="91425">
                    <a:lnL cap="flat" cmpd="sng" w="9525">
                      <a:solidFill>
                        <a:schemeClr val="dk2"/>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pic>
        <p:nvPicPr>
          <p:cNvPr descr="A snapshot showing the UIP2 Home button to go to the streamlined template" id="570" name="Google Shape;570;p20"/>
          <p:cNvPicPr preferRelativeResize="0"/>
          <p:nvPr/>
        </p:nvPicPr>
        <p:blipFill rotWithShape="1">
          <a:blip r:embed="rId4">
            <a:alphaModFix/>
          </a:blip>
          <a:srcRect b="0" l="0" r="0" t="0"/>
          <a:stretch/>
        </p:blipFill>
        <p:spPr>
          <a:xfrm>
            <a:off x="4443975" y="2652550"/>
            <a:ext cx="3095625" cy="876300"/>
          </a:xfrm>
          <a:prstGeom prst="rect">
            <a:avLst/>
          </a:prstGeom>
          <a:noFill/>
          <a:ln cap="flat" cmpd="sng" w="9525">
            <a:solidFill>
              <a:schemeClr val="lt2"/>
            </a:solidFill>
            <a:prstDash val="solid"/>
            <a:round/>
            <a:headEnd len="sm" w="sm" type="none"/>
            <a:tailEnd len="sm" w="sm" type="none"/>
          </a:ln>
        </p:spPr>
      </p:pic>
      <p:sp>
        <p:nvSpPr>
          <p:cNvPr id="571" name="Google Shape;571;p20"/>
          <p:cNvSpPr txBox="1"/>
          <p:nvPr/>
        </p:nvSpPr>
        <p:spPr>
          <a:xfrm>
            <a:off x="7659138" y="2707520"/>
            <a:ext cx="1288200" cy="630900"/>
          </a:xfrm>
          <a:prstGeom prst="rect">
            <a:avLst/>
          </a:prstGeom>
          <a:solidFill>
            <a:srgbClr val="FFE59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Roboto"/>
                <a:ea typeface="Roboto"/>
                <a:cs typeface="Roboto"/>
                <a:sym typeface="Roboto"/>
              </a:rPr>
              <a:t>‘All Schools Assurance’ tab will only be viewable for combined plans</a:t>
            </a:r>
            <a:endParaRPr/>
          </a:p>
        </p:txBody>
      </p:sp>
      <p:sp>
        <p:nvSpPr>
          <p:cNvPr id="572" name="Google Shape;572;p20"/>
          <p:cNvSpPr txBox="1"/>
          <p:nvPr/>
        </p:nvSpPr>
        <p:spPr>
          <a:xfrm>
            <a:off x="132325" y="3253550"/>
            <a:ext cx="1208700" cy="825900"/>
          </a:xfrm>
          <a:prstGeom prst="rect">
            <a:avLst/>
          </a:prstGeom>
          <a:solidFill>
            <a:srgbClr val="FFE59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dk2"/>
                </a:solidFill>
                <a:latin typeface="Roboto"/>
                <a:ea typeface="Roboto"/>
                <a:cs typeface="Roboto"/>
                <a:sym typeface="Roboto"/>
              </a:rPr>
              <a:t>Available to all districts – list of all schools and plan type requirements</a:t>
            </a:r>
            <a:endParaRPr b="1" i="0" sz="1000" u="none" cap="none" strike="noStrike">
              <a:solidFill>
                <a:schemeClr val="dk2"/>
              </a:solidFill>
              <a:latin typeface="Roboto"/>
              <a:ea typeface="Roboto"/>
              <a:cs typeface="Roboto"/>
              <a:sym typeface="Roboto"/>
            </a:endParaRPr>
          </a:p>
        </p:txBody>
      </p:sp>
      <p:pic>
        <p:nvPicPr>
          <p:cNvPr descr="This is a snapshot of a drop down menu in the DETAILS tab of a district UIP. It shows the new 'All Assurances' option for a district to view all school assurances." id="573" name="Google Shape;573;p20"/>
          <p:cNvPicPr preferRelativeResize="0"/>
          <p:nvPr/>
        </p:nvPicPr>
        <p:blipFill rotWithShape="1">
          <a:blip r:embed="rId5">
            <a:alphaModFix/>
          </a:blip>
          <a:srcRect b="0" l="0" r="0" t="0"/>
          <a:stretch/>
        </p:blipFill>
        <p:spPr>
          <a:xfrm>
            <a:off x="1341025" y="2432775"/>
            <a:ext cx="2257425" cy="13906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21"/>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UIP Timeline Considerations</a:t>
            </a:r>
            <a:endParaRPr/>
          </a:p>
        </p:txBody>
      </p:sp>
      <p:sp>
        <p:nvSpPr>
          <p:cNvPr id="579" name="Google Shape;579;p21"/>
          <p:cNvSpPr txBox="1"/>
          <p:nvPr/>
        </p:nvSpPr>
        <p:spPr>
          <a:xfrm>
            <a:off x="83225" y="1055350"/>
            <a:ext cx="5358000" cy="300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 sz="1600" u="none" cap="none" strike="noStrike">
                <a:solidFill>
                  <a:schemeClr val="dk1"/>
                </a:solidFill>
                <a:latin typeface="Roboto"/>
                <a:ea typeface="Roboto"/>
                <a:cs typeface="Roboto"/>
                <a:sym typeface="Roboto"/>
              </a:rPr>
              <a:t>Unified Improvement Plan (UIP) Submission Deadline</a:t>
            </a:r>
            <a:endParaRPr b="1" i="0" sz="16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b="0" i="0" lang="en" sz="1600" u="none" cap="none" strike="noStrike">
                <a:solidFill>
                  <a:schemeClr val="dk1"/>
                </a:solidFill>
                <a:latin typeface="Roboto"/>
                <a:ea typeface="Roboto"/>
                <a:cs typeface="Roboto"/>
                <a:sym typeface="Roboto"/>
              </a:rPr>
              <a:t>October 15</a:t>
            </a:r>
            <a:endParaRPr b="0" i="0" sz="1600" u="none" cap="none" strike="noStrike">
              <a:solidFill>
                <a:schemeClr val="dk1"/>
              </a:solidFill>
              <a:latin typeface="Roboto"/>
              <a:ea typeface="Roboto"/>
              <a:cs typeface="Roboto"/>
              <a:sym typeface="Roboto"/>
            </a:endParaRPr>
          </a:p>
          <a:p>
            <a:pPr indent="0" lvl="0" marL="0" marR="0" rtl="0" algn="l">
              <a:lnSpc>
                <a:spcPct val="100000"/>
              </a:lnSpc>
              <a:spcBef>
                <a:spcPts val="1000"/>
              </a:spcBef>
              <a:spcAft>
                <a:spcPts val="0"/>
              </a:spcAft>
              <a:buClr>
                <a:schemeClr val="dk1"/>
              </a:buClr>
              <a:buSzPts val="1100"/>
              <a:buFont typeface="Arial"/>
              <a:buNone/>
            </a:pPr>
            <a:r>
              <a:rPr b="1" i="0" lang="en" sz="1600" u="none" cap="none" strike="noStrike">
                <a:solidFill>
                  <a:schemeClr val="dk1"/>
                </a:solidFill>
                <a:latin typeface="Roboto"/>
                <a:ea typeface="Roboto"/>
                <a:cs typeface="Roboto"/>
                <a:sym typeface="Roboto"/>
              </a:rPr>
              <a:t>Flexibility is at the the district’s discretion</a:t>
            </a:r>
            <a:endParaRPr b="1" i="0" sz="16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b="0" i="0" lang="en" sz="1600" u="none" cap="none" strike="noStrike">
                <a:solidFill>
                  <a:schemeClr val="dk1"/>
                </a:solidFill>
                <a:latin typeface="Roboto"/>
                <a:ea typeface="Roboto"/>
                <a:cs typeface="Roboto"/>
                <a:sym typeface="Roboto"/>
              </a:rPr>
              <a:t>January 15</a:t>
            </a:r>
            <a:endParaRPr b="0" i="0" sz="1600" u="none" cap="none" strike="noStrike">
              <a:solidFill>
                <a:schemeClr val="dk1"/>
              </a:solidFill>
              <a:latin typeface="Roboto"/>
              <a:ea typeface="Roboto"/>
              <a:cs typeface="Roboto"/>
              <a:sym typeface="Roboto"/>
            </a:endParaRPr>
          </a:p>
          <a:p>
            <a:pPr indent="-317500" lvl="0" marL="457200" marR="0" rtl="0" algn="l">
              <a:lnSpc>
                <a:spcPct val="100000"/>
              </a:lnSpc>
              <a:spcBef>
                <a:spcPts val="0"/>
              </a:spcBef>
              <a:spcAft>
                <a:spcPts val="0"/>
              </a:spcAft>
              <a:buClr>
                <a:schemeClr val="dk1"/>
              </a:buClr>
              <a:buSzPts val="1400"/>
              <a:buFont typeface="Roboto"/>
              <a:buChar char="●"/>
            </a:pPr>
            <a:r>
              <a:rPr b="0" i="0" lang="en" sz="1400" u="none" cap="none" strike="noStrike">
                <a:solidFill>
                  <a:schemeClr val="dk1"/>
                </a:solidFill>
                <a:latin typeface="Roboto"/>
                <a:ea typeface="Roboto"/>
                <a:cs typeface="Roboto"/>
                <a:sym typeface="Roboto"/>
              </a:rPr>
              <a:t>Newly identified (Year 1) as Priority Improvement or Turnaround based on the School/District Frameworks</a:t>
            </a:r>
            <a:endParaRPr b="0" i="0" sz="1400" u="none" cap="none" strike="noStrike">
              <a:solidFill>
                <a:schemeClr val="dk1"/>
              </a:solidFill>
              <a:latin typeface="Roboto"/>
              <a:ea typeface="Roboto"/>
              <a:cs typeface="Roboto"/>
              <a:sym typeface="Roboto"/>
            </a:endParaRPr>
          </a:p>
          <a:p>
            <a:pPr indent="-317500" lvl="0" marL="457200" marR="0" rtl="0" algn="l">
              <a:lnSpc>
                <a:spcPct val="100000"/>
              </a:lnSpc>
              <a:spcBef>
                <a:spcPts val="0"/>
              </a:spcBef>
              <a:spcAft>
                <a:spcPts val="0"/>
              </a:spcAft>
              <a:buClr>
                <a:schemeClr val="dk1"/>
              </a:buClr>
              <a:buSzPts val="1400"/>
              <a:buFont typeface="Roboto"/>
              <a:buChar char="●"/>
            </a:pPr>
            <a:r>
              <a:rPr b="0" i="0" lang="en" sz="1400" u="none" cap="none" strike="noStrike">
                <a:solidFill>
                  <a:schemeClr val="dk1"/>
                </a:solidFill>
                <a:latin typeface="Roboto"/>
                <a:ea typeface="Roboto"/>
                <a:cs typeface="Roboto"/>
                <a:sym typeface="Roboto"/>
              </a:rPr>
              <a:t>Newly identified as Comprehensive Support based on federal ESSA identifications </a:t>
            </a:r>
            <a:endParaRPr b="0" i="0" sz="1400" u="none" cap="none" strike="noStrike">
              <a:solidFill>
                <a:schemeClr val="dk1"/>
              </a:solidFill>
              <a:latin typeface="Roboto"/>
              <a:ea typeface="Roboto"/>
              <a:cs typeface="Roboto"/>
              <a:sym typeface="Roboto"/>
            </a:endParaRPr>
          </a:p>
          <a:p>
            <a:pPr indent="-317500" lvl="0" marL="457200" marR="0" rtl="0" algn="l">
              <a:lnSpc>
                <a:spcPct val="100000"/>
              </a:lnSpc>
              <a:spcBef>
                <a:spcPts val="0"/>
              </a:spcBef>
              <a:spcAft>
                <a:spcPts val="0"/>
              </a:spcAft>
              <a:buClr>
                <a:schemeClr val="dk1"/>
              </a:buClr>
              <a:buSzPts val="1400"/>
              <a:buFont typeface="Roboto"/>
              <a:buChar char="●"/>
            </a:pPr>
            <a:r>
              <a:rPr b="0" i="0" lang="en" sz="1400" u="none" cap="none" strike="noStrike">
                <a:solidFill>
                  <a:schemeClr val="dk1"/>
                </a:solidFill>
                <a:latin typeface="Roboto"/>
                <a:ea typeface="Roboto"/>
                <a:cs typeface="Roboto"/>
                <a:sym typeface="Roboto"/>
              </a:rPr>
              <a:t>Participating in the Request to Reconsider process </a:t>
            </a:r>
            <a:endParaRPr b="0" i="0" sz="1400" u="none" cap="none" strike="noStrike">
              <a:solidFill>
                <a:schemeClr val="dk1"/>
              </a:solidFill>
              <a:latin typeface="Roboto"/>
              <a:ea typeface="Roboto"/>
              <a:cs typeface="Roboto"/>
              <a:sym typeface="Roboto"/>
            </a:endParaRPr>
          </a:p>
          <a:p>
            <a:pPr indent="0" lvl="0" marL="0" marR="0" rtl="0" algn="ctr">
              <a:lnSpc>
                <a:spcPct val="100000"/>
              </a:lnSpc>
              <a:spcBef>
                <a:spcPts val="1000"/>
              </a:spcBef>
              <a:spcAft>
                <a:spcPts val="0"/>
              </a:spcAft>
              <a:buClr>
                <a:schemeClr val="dk1"/>
              </a:buClr>
              <a:buSzPts val="1100"/>
              <a:buFont typeface="Arial"/>
              <a:buNone/>
            </a:pPr>
            <a:r>
              <a:rPr b="1" i="0" lang="en" sz="1200" u="none" cap="none" strike="noStrike">
                <a:solidFill>
                  <a:schemeClr val="dk1"/>
                </a:solidFill>
                <a:highlight>
                  <a:srgbClr val="E1F7F9"/>
                </a:highlight>
                <a:latin typeface="Roboto"/>
                <a:ea typeface="Roboto"/>
                <a:cs typeface="Roboto"/>
                <a:sym typeface="Roboto"/>
              </a:rPr>
              <a:t>Eligible schools must seek approval from their district to submit in January.</a:t>
            </a:r>
            <a:endParaRPr b="1" i="0" sz="1200" u="none" cap="none" strike="noStrike">
              <a:solidFill>
                <a:schemeClr val="dk1"/>
              </a:solidFill>
              <a:highlight>
                <a:srgbClr val="E1F7F9"/>
              </a:highlight>
              <a:latin typeface="Roboto"/>
              <a:ea typeface="Roboto"/>
              <a:cs typeface="Roboto"/>
              <a:sym typeface="Roboto"/>
            </a:endParaRPr>
          </a:p>
          <a:p>
            <a:pPr indent="0" lvl="0" marL="0" marR="0" rtl="0" algn="l">
              <a:lnSpc>
                <a:spcPct val="100000"/>
              </a:lnSpc>
              <a:spcBef>
                <a:spcPts val="1000"/>
              </a:spcBef>
              <a:spcAft>
                <a:spcPts val="0"/>
              </a:spcAft>
              <a:buClr>
                <a:schemeClr val="dk1"/>
              </a:buClr>
              <a:buSzPts val="1100"/>
              <a:buFont typeface="Arial"/>
              <a:buNone/>
            </a:pPr>
            <a:r>
              <a:rPr b="1" i="0" lang="en" sz="1200" u="none" cap="none" strike="noStrike">
                <a:solidFill>
                  <a:schemeClr val="dk1"/>
                </a:solidFill>
                <a:latin typeface="Roboto"/>
                <a:ea typeface="Roboto"/>
                <a:cs typeface="Roboto"/>
                <a:sym typeface="Roboto"/>
              </a:rPr>
              <a:t>Resource:</a:t>
            </a:r>
            <a:r>
              <a:rPr b="0" i="0" lang="en" sz="1200" u="none" cap="none" strike="noStrike">
                <a:solidFill>
                  <a:schemeClr val="dk1"/>
                </a:solidFill>
                <a:latin typeface="Roboto"/>
                <a:ea typeface="Roboto"/>
                <a:cs typeface="Roboto"/>
                <a:sym typeface="Roboto"/>
              </a:rPr>
              <a:t> </a:t>
            </a:r>
            <a:r>
              <a:rPr b="0" i="0" lang="en" sz="1200" u="sng" cap="none" strike="noStrike">
                <a:solidFill>
                  <a:schemeClr val="accent1"/>
                </a:solidFill>
                <a:latin typeface="Roboto"/>
                <a:ea typeface="Roboto"/>
                <a:cs typeface="Roboto"/>
                <a:sym typeface="Roboto"/>
                <a:hlinkClick r:id="rId3">
                  <a:extLst>
                    <a:ext uri="{A12FA001-AC4F-418D-AE19-62706E023703}">
                      <ahyp:hlinkClr val="tx"/>
                    </a:ext>
                  </a:extLst>
                </a:hlinkClick>
              </a:rPr>
              <a:t>January Submission Guidance</a:t>
            </a:r>
            <a:r>
              <a:rPr b="0" i="0" lang="en" sz="1200" u="none" cap="none" strike="noStrike">
                <a:solidFill>
                  <a:schemeClr val="accent1"/>
                </a:solidFill>
                <a:latin typeface="Roboto"/>
                <a:ea typeface="Roboto"/>
                <a:cs typeface="Roboto"/>
                <a:sym typeface="Roboto"/>
              </a:rPr>
              <a:t> </a:t>
            </a:r>
            <a:r>
              <a:rPr b="0" i="0" lang="en" sz="900" u="none" cap="none" strike="noStrike">
                <a:solidFill>
                  <a:schemeClr val="dk1"/>
                </a:solidFill>
                <a:latin typeface="Roboto"/>
                <a:ea typeface="Roboto"/>
                <a:cs typeface="Roboto"/>
                <a:sym typeface="Roboto"/>
              </a:rPr>
              <a:t>for district UIP users, not school level users</a:t>
            </a:r>
            <a:r>
              <a:rPr b="1" i="0" lang="en" sz="1200" u="none" cap="none" strike="noStrike">
                <a:solidFill>
                  <a:schemeClr val="dk1"/>
                </a:solidFill>
                <a:highlight>
                  <a:srgbClr val="E1F7F9"/>
                </a:highlight>
                <a:latin typeface="Roboto"/>
                <a:ea typeface="Roboto"/>
                <a:cs typeface="Roboto"/>
                <a:sym typeface="Roboto"/>
              </a:rPr>
              <a:t> </a:t>
            </a:r>
            <a:endParaRPr b="1" i="0" sz="1600" u="none" cap="none" strike="noStrike">
              <a:solidFill>
                <a:srgbClr val="000000"/>
              </a:solidFill>
              <a:latin typeface="Roboto"/>
              <a:ea typeface="Roboto"/>
              <a:cs typeface="Roboto"/>
              <a:sym typeface="Roboto"/>
            </a:endParaRPr>
          </a:p>
        </p:txBody>
      </p:sp>
      <p:pic>
        <p:nvPicPr>
          <p:cNvPr descr="A snapshot showing where in a site's UIP that a district user may select the &quot;January submission&quot; option if the site is eligible. " id="580" name="Google Shape;580;p21"/>
          <p:cNvPicPr preferRelativeResize="0"/>
          <p:nvPr/>
        </p:nvPicPr>
        <p:blipFill rotWithShape="1">
          <a:blip r:embed="rId4">
            <a:alphaModFix/>
          </a:blip>
          <a:srcRect b="0" l="0" r="0" t="0"/>
          <a:stretch/>
        </p:blipFill>
        <p:spPr>
          <a:xfrm>
            <a:off x="5470175" y="66775"/>
            <a:ext cx="3634904" cy="4173425"/>
          </a:xfrm>
          <a:prstGeom prst="rect">
            <a:avLst/>
          </a:prstGeom>
          <a:noFill/>
          <a:ln cap="flat" cmpd="sng" w="19050">
            <a:solidFill>
              <a:schemeClr val="dk2"/>
            </a:solidFill>
            <a:prstDash val="solid"/>
            <a:round/>
            <a:headEnd len="sm" w="sm" type="none"/>
            <a:tailEnd len="sm" w="sm" type="none"/>
          </a:ln>
        </p:spPr>
      </p:pic>
      <p:sp>
        <p:nvSpPr>
          <p:cNvPr id="581" name="Google Shape;581;p21"/>
          <p:cNvSpPr/>
          <p:nvPr/>
        </p:nvSpPr>
        <p:spPr>
          <a:xfrm>
            <a:off x="1221100" y="4108200"/>
            <a:ext cx="4070100" cy="1320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22"/>
          <p:cNvSpPr txBox="1"/>
          <p:nvPr>
            <p:ph type="title"/>
          </p:nvPr>
        </p:nvSpPr>
        <p:spPr>
          <a:xfrm>
            <a:off x="0" y="3361600"/>
            <a:ext cx="9144000" cy="666600"/>
          </a:xfrm>
          <a:prstGeom prst="rect">
            <a:avLst/>
          </a:prstGeom>
          <a:solidFill>
            <a:srgbClr val="488BC9"/>
          </a:solid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a:t>Accessing State Data &amp; Resources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23"/>
          <p:cNvSpPr txBox="1"/>
          <p:nvPr>
            <p:ph idx="4294967295" type="body"/>
          </p:nvPr>
        </p:nvSpPr>
        <p:spPr>
          <a:xfrm>
            <a:off x="311700" y="1061725"/>
            <a:ext cx="3896700" cy="3269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1800"/>
              <a:buNone/>
            </a:pPr>
            <a:r>
              <a:rPr b="1" lang="en" sz="1700">
                <a:solidFill>
                  <a:schemeClr val="dk1"/>
                </a:solidFill>
                <a:latin typeface="Roboto"/>
                <a:ea typeface="Roboto"/>
                <a:cs typeface="Roboto"/>
                <a:sym typeface="Roboto"/>
              </a:rPr>
              <a:t>Syncplicity</a:t>
            </a:r>
            <a:endParaRPr b="1" sz="1700"/>
          </a:p>
          <a:p>
            <a:pPr indent="-323850" lvl="0" marL="457200" rtl="0" algn="l">
              <a:lnSpc>
                <a:spcPct val="115000"/>
              </a:lnSpc>
              <a:spcBef>
                <a:spcPts val="1000"/>
              </a:spcBef>
              <a:spcAft>
                <a:spcPts val="0"/>
              </a:spcAft>
              <a:buClr>
                <a:schemeClr val="dk1"/>
              </a:buClr>
              <a:buSzPts val="1500"/>
              <a:buFont typeface="Roboto"/>
              <a:buChar char="●"/>
            </a:pPr>
            <a:r>
              <a:rPr lang="en" sz="1500">
                <a:solidFill>
                  <a:schemeClr val="dk1"/>
                </a:solidFill>
                <a:latin typeface="Roboto"/>
                <a:ea typeface="Roboto"/>
                <a:cs typeface="Roboto"/>
                <a:sym typeface="Roboto"/>
              </a:rPr>
              <a:t>Includes student-level detail files with all data that populates your performance framework </a:t>
            </a:r>
            <a:endParaRPr sz="1500">
              <a:solidFill>
                <a:schemeClr val="dk1"/>
              </a:solidFill>
              <a:latin typeface="Roboto"/>
              <a:ea typeface="Roboto"/>
              <a:cs typeface="Roboto"/>
              <a:sym typeface="Roboto"/>
            </a:endParaRPr>
          </a:p>
          <a:p>
            <a:pPr indent="-323850" lvl="0" marL="457200" rtl="0" algn="l">
              <a:lnSpc>
                <a:spcPct val="115000"/>
              </a:lnSpc>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Use these files to conduct district or school-level analysis to identify patterns.</a:t>
            </a:r>
            <a:endParaRPr sz="15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800"/>
              <a:buNone/>
            </a:pPr>
            <a:r>
              <a:rPr lang="en" sz="1500">
                <a:solidFill>
                  <a:schemeClr val="dk1"/>
                </a:solidFill>
                <a:latin typeface="Roboto"/>
                <a:ea typeface="Roboto"/>
                <a:cs typeface="Roboto"/>
                <a:sym typeface="Roboto"/>
              </a:rPr>
              <a:t>Available to </a:t>
            </a:r>
            <a:r>
              <a:rPr lang="en" sz="1500" u="sng">
                <a:solidFill>
                  <a:schemeClr val="accent1"/>
                </a:solidFill>
                <a:latin typeface="Roboto"/>
                <a:ea typeface="Roboto"/>
                <a:cs typeface="Roboto"/>
                <a:sym typeface="Roboto"/>
                <a:hlinkClick r:id="rId3">
                  <a:extLst>
                    <a:ext uri="{A12FA001-AC4F-418D-AE19-62706E023703}">
                      <ahyp:hlinkClr val="tx"/>
                    </a:ext>
                  </a:extLst>
                </a:hlinkClick>
              </a:rPr>
              <a:t>District Accountability Contacts</a:t>
            </a:r>
            <a:r>
              <a:rPr lang="en" sz="1500">
                <a:solidFill>
                  <a:schemeClr val="dk1"/>
                </a:solidFill>
                <a:latin typeface="Roboto"/>
                <a:ea typeface="Roboto"/>
                <a:cs typeface="Roboto"/>
                <a:sym typeface="Roboto"/>
              </a:rPr>
              <a:t> through their Syncplicity login.</a:t>
            </a:r>
            <a:endParaRPr sz="1500">
              <a:solidFill>
                <a:schemeClr val="dk1"/>
              </a:solidFill>
              <a:latin typeface="Roboto"/>
              <a:ea typeface="Roboto"/>
              <a:cs typeface="Roboto"/>
              <a:sym typeface="Roboto"/>
            </a:endParaRPr>
          </a:p>
          <a:p>
            <a:pPr indent="0" lvl="0" marL="0" rtl="0" algn="l">
              <a:lnSpc>
                <a:spcPct val="100000"/>
              </a:lnSpc>
              <a:spcBef>
                <a:spcPts val="1200"/>
              </a:spcBef>
              <a:spcAft>
                <a:spcPts val="0"/>
              </a:spcAft>
              <a:buClr>
                <a:schemeClr val="dk1"/>
              </a:buClr>
              <a:buSzPts val="1100"/>
              <a:buFont typeface="Arial"/>
              <a:buNone/>
            </a:pPr>
            <a:r>
              <a:rPr lang="en" sz="1500">
                <a:solidFill>
                  <a:schemeClr val="dk1"/>
                </a:solidFill>
                <a:latin typeface="Roboto"/>
                <a:ea typeface="Roboto"/>
                <a:cs typeface="Roboto"/>
                <a:sym typeface="Roboto"/>
              </a:rPr>
              <a:t>If you don’t know your LAM - </a:t>
            </a:r>
            <a:r>
              <a:rPr lang="en" sz="1500" u="sng">
                <a:solidFill>
                  <a:schemeClr val="accent1"/>
                </a:solidFill>
                <a:latin typeface="Roboto"/>
                <a:ea typeface="Roboto"/>
                <a:cs typeface="Roboto"/>
                <a:sym typeface="Roboto"/>
                <a:hlinkClick r:id="rId4">
                  <a:extLst>
                    <a:ext uri="{A12FA001-AC4F-418D-AE19-62706E023703}">
                      <ahyp:hlinkClr val="tx"/>
                    </a:ext>
                  </a:extLst>
                </a:hlinkClick>
              </a:rPr>
              <a:t>ask here</a:t>
            </a:r>
            <a:r>
              <a:rPr lang="en" sz="1500">
                <a:solidFill>
                  <a:schemeClr val="dk1"/>
                </a:solidFill>
                <a:latin typeface="Roboto"/>
                <a:ea typeface="Roboto"/>
                <a:cs typeface="Roboto"/>
                <a:sym typeface="Roboto"/>
              </a:rPr>
              <a:t>!</a:t>
            </a:r>
            <a:endParaRPr sz="1500">
              <a:solidFill>
                <a:schemeClr val="dk1"/>
              </a:solidFill>
              <a:latin typeface="Roboto"/>
              <a:ea typeface="Roboto"/>
              <a:cs typeface="Roboto"/>
              <a:sym typeface="Roboto"/>
            </a:endParaRPr>
          </a:p>
        </p:txBody>
      </p:sp>
      <p:sp>
        <p:nvSpPr>
          <p:cNvPr id="592" name="Google Shape;592;p23"/>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Accessing State Data</a:t>
            </a:r>
            <a:endParaRPr/>
          </a:p>
        </p:txBody>
      </p:sp>
      <p:pic>
        <p:nvPicPr>
          <p:cNvPr descr="A snapshot of what the performance framework flat files look like in Syncplicity." id="593" name="Google Shape;593;p23"/>
          <p:cNvPicPr preferRelativeResize="0"/>
          <p:nvPr/>
        </p:nvPicPr>
        <p:blipFill rotWithShape="1">
          <a:blip r:embed="rId5">
            <a:alphaModFix/>
          </a:blip>
          <a:srcRect b="0" l="0" r="0" t="0"/>
          <a:stretch/>
        </p:blipFill>
        <p:spPr>
          <a:xfrm>
            <a:off x="4094775" y="144494"/>
            <a:ext cx="5049226" cy="2993881"/>
          </a:xfrm>
          <a:prstGeom prst="rect">
            <a:avLst/>
          </a:prstGeom>
          <a:noFill/>
          <a:ln cap="flat" cmpd="sng" w="19050">
            <a:solidFill>
              <a:schemeClr val="lt2"/>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24"/>
          <p:cNvSpPr txBox="1"/>
          <p:nvPr>
            <p:ph idx="4294967295" type="body"/>
          </p:nvPr>
        </p:nvSpPr>
        <p:spPr>
          <a:xfrm>
            <a:off x="170125" y="1130550"/>
            <a:ext cx="5502600" cy="31395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sz="1600">
                <a:solidFill>
                  <a:schemeClr val="dk1"/>
                </a:solidFill>
                <a:latin typeface="Roboto"/>
                <a:ea typeface="Roboto"/>
                <a:cs typeface="Roboto"/>
                <a:sym typeface="Roboto"/>
              </a:rPr>
              <a:t>Includes enrollment, achievement, growth, on track growth, postsecondary workforce readiness, performance framework results, and demographic comparisons</a:t>
            </a:r>
            <a:endParaRPr sz="16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800"/>
              <a:buNone/>
            </a:pPr>
            <a:r>
              <a:rPr lang="en" sz="1600">
                <a:solidFill>
                  <a:schemeClr val="dk1"/>
                </a:solidFill>
                <a:latin typeface="Roboto"/>
                <a:ea typeface="Roboto"/>
                <a:cs typeface="Roboto"/>
                <a:sym typeface="Roboto"/>
              </a:rPr>
              <a:t>Available publicly (</a:t>
            </a:r>
            <a:r>
              <a:rPr lang="en" sz="1600" u="sng">
                <a:solidFill>
                  <a:schemeClr val="accent1"/>
                </a:solidFill>
                <a:latin typeface="Roboto"/>
                <a:ea typeface="Roboto"/>
                <a:cs typeface="Roboto"/>
                <a:sym typeface="Roboto"/>
                <a:hlinkClick r:id="rId3">
                  <a:extLst>
                    <a:ext uri="{A12FA001-AC4F-418D-AE19-62706E023703}">
                      <ahyp:hlinkClr val="tx"/>
                    </a:ext>
                  </a:extLst>
                </a:hlinkClick>
              </a:rPr>
              <a:t>http://www.cde.state.co.us/district-school-dashboard</a:t>
            </a:r>
            <a:r>
              <a:rPr lang="en" sz="1600">
                <a:solidFill>
                  <a:schemeClr val="dk1"/>
                </a:solidFill>
                <a:latin typeface="Roboto"/>
                <a:ea typeface="Roboto"/>
                <a:cs typeface="Roboto"/>
                <a:sym typeface="Roboto"/>
              </a:rPr>
              <a:t>) or in the UIP online system under “Current Performance” when you’re filling out your UIP.</a:t>
            </a:r>
            <a:endParaRPr sz="1600">
              <a:solidFill>
                <a:schemeClr val="dk1"/>
              </a:solidFill>
              <a:latin typeface="Roboto"/>
              <a:ea typeface="Roboto"/>
              <a:cs typeface="Roboto"/>
              <a:sym typeface="Roboto"/>
            </a:endParaRPr>
          </a:p>
          <a:p>
            <a:pPr indent="0" lvl="0" marL="0" rtl="0" algn="l">
              <a:lnSpc>
                <a:spcPct val="115000"/>
              </a:lnSpc>
              <a:spcBef>
                <a:spcPts val="1200"/>
              </a:spcBef>
              <a:spcAft>
                <a:spcPts val="1200"/>
              </a:spcAft>
              <a:buSzPts val="1800"/>
              <a:buNone/>
            </a:pPr>
            <a:r>
              <a:rPr lang="en" sz="1400">
                <a:solidFill>
                  <a:schemeClr val="dk1"/>
                </a:solidFill>
                <a:highlight>
                  <a:srgbClr val="FFFF00"/>
                </a:highlight>
                <a:latin typeface="Roboto"/>
                <a:ea typeface="Roboto"/>
                <a:cs typeface="Roboto"/>
                <a:sym typeface="Roboto"/>
              </a:rPr>
              <a:t>New resource: </a:t>
            </a:r>
            <a:r>
              <a:rPr lang="en" sz="1400" u="sng">
                <a:solidFill>
                  <a:schemeClr val="accent1"/>
                </a:solidFill>
                <a:latin typeface="Roboto"/>
                <a:ea typeface="Roboto"/>
                <a:cs typeface="Roboto"/>
                <a:sym typeface="Roboto"/>
                <a:hlinkClick r:id="rId4">
                  <a:extLst>
                    <a:ext uri="{A12FA001-AC4F-418D-AE19-62706E023703}">
                      <ahyp:hlinkClr val="tx"/>
                    </a:ext>
                  </a:extLst>
                </a:hlinkClick>
              </a:rPr>
              <a:t>2024 Annotated District &amp; School Dashboard</a:t>
            </a:r>
            <a:r>
              <a:rPr lang="en" sz="1400">
                <a:solidFill>
                  <a:schemeClr val="dk1"/>
                </a:solidFill>
                <a:latin typeface="Roboto"/>
                <a:ea typeface="Roboto"/>
                <a:cs typeface="Roboto"/>
                <a:sym typeface="Roboto"/>
              </a:rPr>
              <a:t> that also includes annotations for the </a:t>
            </a:r>
            <a:r>
              <a:rPr b="1" lang="en" sz="1400">
                <a:solidFill>
                  <a:schemeClr val="dk1"/>
                </a:solidFill>
                <a:latin typeface="Roboto"/>
                <a:ea typeface="Roboto"/>
                <a:cs typeface="Roboto"/>
                <a:sym typeface="Roboto"/>
              </a:rPr>
              <a:t>new OTG tab</a:t>
            </a:r>
            <a:r>
              <a:rPr lang="en" sz="1400">
                <a:solidFill>
                  <a:schemeClr val="dk1"/>
                </a:solidFill>
                <a:latin typeface="Roboto"/>
                <a:ea typeface="Roboto"/>
                <a:cs typeface="Roboto"/>
                <a:sym typeface="Roboto"/>
              </a:rPr>
              <a:t> (</a:t>
            </a:r>
            <a:r>
              <a:rPr lang="en" sz="1400" u="sng">
                <a:solidFill>
                  <a:schemeClr val="accent1"/>
                </a:solidFill>
                <a:latin typeface="Roboto"/>
                <a:ea typeface="Roboto"/>
                <a:cs typeface="Roboto"/>
                <a:sym typeface="Roboto"/>
                <a:hlinkClick r:id="rId5">
                  <a:extLst>
                    <a:ext uri="{A12FA001-AC4F-418D-AE19-62706E023703}">
                      <ahyp:hlinkClr val="tx"/>
                    </a:ext>
                  </a:extLst>
                </a:hlinkClick>
              </a:rPr>
              <a:t>OTG factsheet</a:t>
            </a:r>
            <a:r>
              <a:rPr lang="en" sz="1400">
                <a:solidFill>
                  <a:schemeClr val="dk1"/>
                </a:solidFill>
                <a:latin typeface="Roboto"/>
                <a:ea typeface="Roboto"/>
                <a:cs typeface="Roboto"/>
                <a:sym typeface="Roboto"/>
              </a:rPr>
              <a:t>)</a:t>
            </a:r>
            <a:endParaRPr sz="1400">
              <a:solidFill>
                <a:schemeClr val="dk1"/>
              </a:solidFill>
              <a:latin typeface="Roboto"/>
              <a:ea typeface="Roboto"/>
              <a:cs typeface="Roboto"/>
              <a:sym typeface="Roboto"/>
            </a:endParaRPr>
          </a:p>
        </p:txBody>
      </p:sp>
      <p:sp>
        <p:nvSpPr>
          <p:cNvPr id="599" name="Google Shape;599;p24"/>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District and School Dashboard</a:t>
            </a:r>
            <a:endParaRPr/>
          </a:p>
        </p:txBody>
      </p:sp>
      <p:pic>
        <p:nvPicPr>
          <p:cNvPr descr="A snapshot of the District &amp; School Dasbhoard showing an example where no data is available due to small N-counts." id="600" name="Google Shape;600;p24"/>
          <p:cNvPicPr preferRelativeResize="0"/>
          <p:nvPr/>
        </p:nvPicPr>
        <p:blipFill rotWithShape="1">
          <a:blip r:embed="rId6">
            <a:alphaModFix/>
          </a:blip>
          <a:srcRect b="0" l="0" r="0" t="0"/>
          <a:stretch/>
        </p:blipFill>
        <p:spPr>
          <a:xfrm>
            <a:off x="5855363" y="2699000"/>
            <a:ext cx="2504345" cy="1504224"/>
          </a:xfrm>
          <a:prstGeom prst="rect">
            <a:avLst/>
          </a:prstGeom>
          <a:noFill/>
          <a:ln>
            <a:noFill/>
          </a:ln>
          <a:effectLst>
            <a:outerShdw blurRad="57150" rotWithShape="0" algn="bl" dir="5400000" dist="19050">
              <a:srgbClr val="000000">
                <a:alpha val="49803"/>
              </a:srgbClr>
            </a:outerShdw>
          </a:effectLst>
        </p:spPr>
      </p:pic>
      <p:pic>
        <p:nvPicPr>
          <p:cNvPr descr="A snapshot of the District and School Dashboard showing results available by grade level and student groups, where counts are large enough to report results." id="601" name="Google Shape;601;p24"/>
          <p:cNvPicPr preferRelativeResize="0"/>
          <p:nvPr/>
        </p:nvPicPr>
        <p:blipFill rotWithShape="1">
          <a:blip r:embed="rId7">
            <a:alphaModFix/>
          </a:blip>
          <a:srcRect b="0" l="0" r="0" t="0"/>
          <a:stretch/>
        </p:blipFill>
        <p:spPr>
          <a:xfrm>
            <a:off x="5850877" y="995512"/>
            <a:ext cx="2513326" cy="1504213"/>
          </a:xfrm>
          <a:prstGeom prst="rect">
            <a:avLst/>
          </a:prstGeom>
          <a:noFill/>
          <a:ln>
            <a:noFill/>
          </a:ln>
          <a:effectLst>
            <a:outerShdw blurRad="57150" rotWithShape="0" algn="bl" dir="5400000" dist="19050">
              <a:srgbClr val="000000">
                <a:alpha val="49803"/>
              </a:srgbClr>
            </a:outerShdw>
          </a:effectLst>
        </p:spPr>
      </p:pic>
      <p:sp>
        <p:nvSpPr>
          <p:cNvPr id="602" name="Google Shape;602;p24"/>
          <p:cNvSpPr txBox="1"/>
          <p:nvPr/>
        </p:nvSpPr>
        <p:spPr>
          <a:xfrm>
            <a:off x="5774450" y="2421425"/>
            <a:ext cx="31743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1" lang="en" sz="1100" u="none" cap="none" strike="noStrike">
                <a:solidFill>
                  <a:srgbClr val="000000"/>
                </a:solidFill>
                <a:latin typeface="Calibri"/>
                <a:ea typeface="Calibri"/>
                <a:cs typeface="Calibri"/>
                <a:sym typeface="Calibri"/>
              </a:rPr>
              <a:t>Some data may be populated, s</a:t>
            </a:r>
            <a:r>
              <a:rPr b="0" i="1" lang="en" sz="1100" u="none" cap="none" strike="noStrike">
                <a:solidFill>
                  <a:schemeClr val="dk1"/>
                </a:solidFill>
                <a:latin typeface="Calibri"/>
                <a:ea typeface="Calibri"/>
                <a:cs typeface="Calibri"/>
                <a:sym typeface="Calibri"/>
              </a:rPr>
              <a:t>ome may not.</a:t>
            </a:r>
            <a:endParaRPr b="0" i="1" sz="1100" u="none" cap="none" strike="noStrike">
              <a:solidFill>
                <a:srgbClr val="00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25"/>
          <p:cNvSpPr txBox="1"/>
          <p:nvPr>
            <p:ph idx="4294967295" type="body"/>
          </p:nvPr>
        </p:nvSpPr>
        <p:spPr>
          <a:xfrm>
            <a:off x="272375" y="1030975"/>
            <a:ext cx="3999900" cy="3296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sz="1600">
                <a:solidFill>
                  <a:schemeClr val="dk1"/>
                </a:solidFill>
                <a:latin typeface="Roboto"/>
                <a:ea typeface="Roboto"/>
                <a:cs typeface="Roboto"/>
                <a:sym typeface="Roboto"/>
              </a:rPr>
              <a:t>Displays performance data for your district and schools even in cases where there are not enough records to meet the minimum n-count thresholds for public reporting.</a:t>
            </a:r>
            <a:endParaRPr sz="16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800"/>
              <a:buNone/>
            </a:pPr>
            <a:r>
              <a:rPr lang="en" sz="1600">
                <a:solidFill>
                  <a:schemeClr val="dk1"/>
                </a:solidFill>
                <a:latin typeface="Roboto"/>
                <a:ea typeface="Roboto"/>
                <a:cs typeface="Roboto"/>
                <a:sym typeface="Roboto"/>
              </a:rPr>
              <a:t>Available to district admin with appropriate PII access  </a:t>
            </a:r>
            <a:endParaRPr sz="1600">
              <a:solidFill>
                <a:schemeClr val="dk1"/>
              </a:solidFill>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sz="1400">
                <a:solidFill>
                  <a:schemeClr val="dk1"/>
                </a:solidFill>
                <a:latin typeface="Roboto"/>
                <a:ea typeface="Roboto"/>
                <a:cs typeface="Roboto"/>
                <a:sym typeface="Roboto"/>
              </a:rPr>
              <a:t>contact your district’s </a:t>
            </a:r>
            <a:r>
              <a:rPr lang="en" sz="1400" u="sng">
                <a:solidFill>
                  <a:schemeClr val="accent1"/>
                </a:solidFill>
                <a:latin typeface="Roboto"/>
                <a:ea typeface="Roboto"/>
                <a:cs typeface="Roboto"/>
                <a:sym typeface="Roboto"/>
                <a:hlinkClick r:id="rId3">
                  <a:extLst>
                    <a:ext uri="{A12FA001-AC4F-418D-AE19-62706E023703}">
                      <ahyp:hlinkClr val="tx"/>
                    </a:ext>
                  </a:extLst>
                </a:hlinkClick>
              </a:rPr>
              <a:t>Local Access Manager</a:t>
            </a:r>
            <a:r>
              <a:rPr lang="en" sz="1400">
                <a:solidFill>
                  <a:schemeClr val="dk1"/>
                </a:solidFill>
                <a:latin typeface="Roboto"/>
                <a:ea typeface="Roboto"/>
                <a:cs typeface="Roboto"/>
                <a:sym typeface="Roboto"/>
              </a:rPr>
              <a:t> to assign this role</a:t>
            </a:r>
            <a:endParaRPr sz="1400">
              <a:solidFill>
                <a:schemeClr val="dk1"/>
              </a:solidFill>
              <a:latin typeface="Roboto"/>
              <a:ea typeface="Roboto"/>
              <a:cs typeface="Roboto"/>
              <a:sym typeface="Roboto"/>
            </a:endParaRPr>
          </a:p>
          <a:p>
            <a:pPr indent="-317500" lvl="0" marL="457200" rtl="0" algn="l">
              <a:lnSpc>
                <a:spcPct val="115000"/>
              </a:lnSpc>
              <a:spcBef>
                <a:spcPts val="0"/>
              </a:spcBef>
              <a:spcAft>
                <a:spcPts val="0"/>
              </a:spcAft>
              <a:buClr>
                <a:schemeClr val="dk1"/>
              </a:buClr>
              <a:buSzPts val="1400"/>
              <a:buFont typeface="Roboto"/>
              <a:buChar char="●"/>
            </a:pPr>
            <a:r>
              <a:rPr lang="en" sz="1400" u="sng">
                <a:solidFill>
                  <a:schemeClr val="accent1"/>
                </a:solidFill>
                <a:latin typeface="Roboto"/>
                <a:ea typeface="Roboto"/>
                <a:cs typeface="Roboto"/>
                <a:sym typeface="Roboto"/>
                <a:hlinkClick r:id="rId4">
                  <a:extLst>
                    <a:ext uri="{A12FA001-AC4F-418D-AE19-62706E023703}">
                      <ahyp:hlinkClr val="tx"/>
                    </a:ext>
                  </a:extLst>
                </a:hlinkClick>
              </a:rPr>
              <a:t>Directions</a:t>
            </a:r>
            <a:r>
              <a:rPr lang="en" sz="1400">
                <a:solidFill>
                  <a:schemeClr val="dk1"/>
                </a:solidFill>
                <a:latin typeface="Roboto"/>
                <a:ea typeface="Roboto"/>
                <a:cs typeface="Roboto"/>
                <a:sym typeface="Roboto"/>
              </a:rPr>
              <a:t> to assign the role: </a:t>
            </a:r>
            <a:r>
              <a:rPr b="1" lang="en" sz="1400">
                <a:solidFill>
                  <a:schemeClr val="dk1"/>
                </a:solidFill>
                <a:latin typeface="Roboto"/>
                <a:ea typeface="Roboto"/>
                <a:cs typeface="Roboto"/>
                <a:sym typeface="Roboto"/>
              </a:rPr>
              <a:t>TABLEAU~Acct_Contact </a:t>
            </a:r>
            <a:endParaRPr b="1" sz="1400">
              <a:solidFill>
                <a:schemeClr val="dk1"/>
              </a:solidFill>
              <a:latin typeface="Roboto"/>
              <a:ea typeface="Roboto"/>
              <a:cs typeface="Roboto"/>
              <a:sym typeface="Roboto"/>
            </a:endParaRPr>
          </a:p>
        </p:txBody>
      </p:sp>
      <p:sp>
        <p:nvSpPr>
          <p:cNvPr id="608" name="Google Shape;608;p25"/>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N of 1 Report</a:t>
            </a:r>
            <a:endParaRPr/>
          </a:p>
        </p:txBody>
      </p:sp>
      <p:pic>
        <p:nvPicPr>
          <p:cNvPr descr="A snapshot of the 'Secure Access&quot; button for the N of 1 version of the State Accountability Data Explorer dashboard." id="609" name="Google Shape;609;p25"/>
          <p:cNvPicPr preferRelativeResize="0"/>
          <p:nvPr/>
        </p:nvPicPr>
        <p:blipFill rotWithShape="1">
          <a:blip r:embed="rId5">
            <a:alphaModFix/>
          </a:blip>
          <a:srcRect b="0" l="0" r="0" t="0"/>
          <a:stretch/>
        </p:blipFill>
        <p:spPr>
          <a:xfrm>
            <a:off x="4272275" y="1415637"/>
            <a:ext cx="4768276" cy="2312226"/>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26"/>
          <p:cNvSpPr txBox="1"/>
          <p:nvPr>
            <p:ph idx="4294967295" type="body"/>
          </p:nvPr>
        </p:nvSpPr>
        <p:spPr>
          <a:xfrm>
            <a:off x="115075" y="1047150"/>
            <a:ext cx="3200400" cy="1254000"/>
          </a:xfrm>
          <a:prstGeom prst="rect">
            <a:avLst/>
          </a:prstGeom>
          <a:noFill/>
          <a:ln>
            <a:noFill/>
          </a:ln>
        </p:spPr>
        <p:txBody>
          <a:bodyPr anchorCtr="0" anchor="t" bIns="91425" lIns="91425" spcFirstLastPara="1" rIns="91425" wrap="square" tIns="91425">
            <a:normAutofit fontScale="92500" lnSpcReduction="10000"/>
          </a:bodyPr>
          <a:lstStyle/>
          <a:p>
            <a:pPr indent="0" lvl="0" marL="0" rtl="0" algn="l">
              <a:lnSpc>
                <a:spcPct val="115000"/>
              </a:lnSpc>
              <a:spcBef>
                <a:spcPts val="0"/>
              </a:spcBef>
              <a:spcAft>
                <a:spcPts val="0"/>
              </a:spcAft>
              <a:buSzPct val="121621"/>
              <a:buNone/>
            </a:pPr>
            <a:r>
              <a:rPr b="1" lang="en" sz="1600">
                <a:solidFill>
                  <a:schemeClr val="dk1"/>
                </a:solidFill>
                <a:latin typeface="Roboto"/>
                <a:ea typeface="Roboto"/>
                <a:cs typeface="Roboto"/>
                <a:sym typeface="Roboto"/>
              </a:rPr>
              <a:t>Education Statistics</a:t>
            </a:r>
            <a:endParaRPr b="1" sz="1600">
              <a:solidFill>
                <a:schemeClr val="dk1"/>
              </a:solidFill>
              <a:latin typeface="Roboto"/>
              <a:ea typeface="Roboto"/>
              <a:cs typeface="Roboto"/>
              <a:sym typeface="Roboto"/>
            </a:endParaRPr>
          </a:p>
          <a:p>
            <a:pPr indent="0" lvl="0" marL="0" rtl="0" algn="l">
              <a:lnSpc>
                <a:spcPct val="115000"/>
              </a:lnSpc>
              <a:spcBef>
                <a:spcPts val="1200"/>
              </a:spcBef>
              <a:spcAft>
                <a:spcPts val="0"/>
              </a:spcAft>
              <a:buSzPct val="138996"/>
              <a:buNone/>
            </a:pPr>
            <a:r>
              <a:rPr lang="en" sz="1400">
                <a:solidFill>
                  <a:schemeClr val="dk1"/>
                </a:solidFill>
                <a:latin typeface="Roboto"/>
                <a:ea typeface="Roboto"/>
                <a:cs typeface="Roboto"/>
                <a:sym typeface="Roboto"/>
              </a:rPr>
              <a:t>Other education data is available in Excel files on the state website here: </a:t>
            </a:r>
            <a:r>
              <a:rPr lang="en" sz="1400" u="sng">
                <a:solidFill>
                  <a:schemeClr val="accent1"/>
                </a:solidFill>
                <a:latin typeface="Roboto"/>
                <a:ea typeface="Roboto"/>
                <a:cs typeface="Roboto"/>
                <a:sym typeface="Roboto"/>
                <a:hlinkClick r:id="rId3">
                  <a:extLst>
                    <a:ext uri="{A12FA001-AC4F-418D-AE19-62706E023703}">
                      <ahyp:hlinkClr val="tx"/>
                    </a:ext>
                  </a:extLst>
                </a:hlinkClick>
              </a:rPr>
              <a:t>https://www.cde.state.co.us/cdereval</a:t>
            </a:r>
            <a:r>
              <a:rPr lang="en" sz="1400">
                <a:solidFill>
                  <a:schemeClr val="accent1"/>
                </a:solidFill>
                <a:latin typeface="Roboto"/>
                <a:ea typeface="Roboto"/>
                <a:cs typeface="Roboto"/>
                <a:sym typeface="Roboto"/>
              </a:rPr>
              <a:t> </a:t>
            </a:r>
            <a:endParaRPr sz="1400">
              <a:solidFill>
                <a:schemeClr val="accent1"/>
              </a:solidFill>
              <a:latin typeface="Roboto"/>
              <a:ea typeface="Roboto"/>
              <a:cs typeface="Roboto"/>
              <a:sym typeface="Roboto"/>
            </a:endParaRPr>
          </a:p>
        </p:txBody>
      </p:sp>
      <p:sp>
        <p:nvSpPr>
          <p:cNvPr id="615" name="Google Shape;615;p26"/>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Other Data Tools and Reports</a:t>
            </a:r>
            <a:endParaRPr/>
          </a:p>
        </p:txBody>
      </p:sp>
      <p:sp>
        <p:nvSpPr>
          <p:cNvPr id="616" name="Google Shape;616;p26"/>
          <p:cNvSpPr txBox="1"/>
          <p:nvPr>
            <p:ph idx="4294967295" type="title"/>
          </p:nvPr>
        </p:nvSpPr>
        <p:spPr>
          <a:xfrm>
            <a:off x="3315475" y="1047150"/>
            <a:ext cx="5437800" cy="11706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72839"/>
              <a:buNone/>
            </a:pPr>
            <a:r>
              <a:rPr b="1" lang="en" sz="1800">
                <a:latin typeface="Roboto"/>
                <a:ea typeface="Roboto"/>
                <a:cs typeface="Roboto"/>
                <a:sym typeface="Roboto"/>
              </a:rPr>
              <a:t>Performance Framework &amp; Growth Flat Files</a:t>
            </a:r>
            <a:endParaRPr sz="1800">
              <a:latin typeface="Roboto"/>
              <a:ea typeface="Roboto"/>
              <a:cs typeface="Roboto"/>
              <a:sym typeface="Roboto"/>
            </a:endParaRPr>
          </a:p>
          <a:p>
            <a:pPr indent="0" lvl="0" marL="0" rtl="0" algn="l">
              <a:lnSpc>
                <a:spcPct val="100000"/>
              </a:lnSpc>
              <a:spcBef>
                <a:spcPts val="1200"/>
              </a:spcBef>
              <a:spcAft>
                <a:spcPts val="0"/>
              </a:spcAft>
              <a:buSzPct val="197280"/>
              <a:buNone/>
            </a:pPr>
            <a:r>
              <a:rPr lang="en" sz="1577">
                <a:latin typeface="Roboto"/>
                <a:ea typeface="Roboto"/>
                <a:cs typeface="Roboto"/>
                <a:sym typeface="Roboto"/>
              </a:rPr>
              <a:t>Available here:</a:t>
            </a:r>
            <a:endParaRPr sz="1577">
              <a:latin typeface="Roboto"/>
              <a:ea typeface="Roboto"/>
              <a:cs typeface="Roboto"/>
              <a:sym typeface="Roboto"/>
            </a:endParaRPr>
          </a:p>
          <a:p>
            <a:pPr indent="0" lvl="0" marL="0" rtl="0" algn="l">
              <a:lnSpc>
                <a:spcPct val="115000"/>
              </a:lnSpc>
              <a:spcBef>
                <a:spcPts val="0"/>
              </a:spcBef>
              <a:spcAft>
                <a:spcPts val="0"/>
              </a:spcAft>
              <a:buClr>
                <a:schemeClr val="dk1"/>
              </a:buClr>
              <a:buSzPct val="70966"/>
              <a:buFont typeface="Arial"/>
              <a:buNone/>
            </a:pPr>
            <a:r>
              <a:rPr lang="en" sz="1550" u="sng">
                <a:solidFill>
                  <a:schemeClr val="accent1"/>
                </a:solidFill>
                <a:latin typeface="Roboto"/>
                <a:ea typeface="Roboto"/>
                <a:cs typeface="Roboto"/>
                <a:sym typeface="Roboto"/>
                <a:hlinkClick r:id="rId4">
                  <a:extLst>
                    <a:ext uri="{A12FA001-AC4F-418D-AE19-62706E023703}">
                      <ahyp:hlinkClr val="tx"/>
                    </a:ext>
                  </a:extLst>
                </a:hlinkClick>
              </a:rPr>
              <a:t>http://www.cde.state.co.us/accountability/performanceframeworkresults</a:t>
            </a:r>
            <a:endParaRPr sz="1550">
              <a:solidFill>
                <a:schemeClr val="accent1"/>
              </a:solidFill>
              <a:latin typeface="Roboto"/>
              <a:ea typeface="Roboto"/>
              <a:cs typeface="Roboto"/>
              <a:sym typeface="Roboto"/>
            </a:endParaRPr>
          </a:p>
        </p:txBody>
      </p:sp>
      <p:pic>
        <p:nvPicPr>
          <p:cNvPr descr="A snapshot showing links to various education data including staff statistics, pupil membership, graduation &amp; dropout, attendance and other information. " id="617" name="Google Shape;617;p26"/>
          <p:cNvPicPr preferRelativeResize="0"/>
          <p:nvPr/>
        </p:nvPicPr>
        <p:blipFill rotWithShape="1">
          <a:blip r:embed="rId5">
            <a:alphaModFix/>
          </a:blip>
          <a:srcRect b="0" l="0" r="0" t="0"/>
          <a:stretch/>
        </p:blipFill>
        <p:spPr>
          <a:xfrm>
            <a:off x="367025" y="2301125"/>
            <a:ext cx="2393475" cy="2038250"/>
          </a:xfrm>
          <a:prstGeom prst="rect">
            <a:avLst/>
          </a:prstGeom>
          <a:noFill/>
          <a:ln>
            <a:noFill/>
          </a:ln>
        </p:spPr>
      </p:pic>
      <p:pic>
        <p:nvPicPr>
          <p:cNvPr descr="A snapshot showing what links to the Performance Framework Flat files look like." id="618" name="Google Shape;618;p26"/>
          <p:cNvPicPr preferRelativeResize="0"/>
          <p:nvPr/>
        </p:nvPicPr>
        <p:blipFill rotWithShape="1">
          <a:blip r:embed="rId6">
            <a:alphaModFix/>
          </a:blip>
          <a:srcRect b="0" l="0" r="0" t="0"/>
          <a:stretch/>
        </p:blipFill>
        <p:spPr>
          <a:xfrm>
            <a:off x="3406675" y="2320700"/>
            <a:ext cx="2536913" cy="2018675"/>
          </a:xfrm>
          <a:prstGeom prst="rect">
            <a:avLst/>
          </a:prstGeom>
          <a:noFill/>
          <a:ln>
            <a:noFill/>
          </a:ln>
        </p:spPr>
      </p:pic>
      <p:sp>
        <p:nvSpPr>
          <p:cNvPr id="619" name="Google Shape;619;p26"/>
          <p:cNvSpPr/>
          <p:nvPr/>
        </p:nvSpPr>
        <p:spPr>
          <a:xfrm>
            <a:off x="2365100" y="4198350"/>
            <a:ext cx="1286100" cy="865500"/>
          </a:xfrm>
          <a:prstGeom prst="wedgeEllipseCallout">
            <a:avLst>
              <a:gd fmla="val 34529" name="adj1"/>
              <a:gd fmla="val -220121" name="adj2"/>
            </a:avLst>
          </a:prstGeom>
          <a:solidFill>
            <a:srgbClr val="F8B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Calibri"/>
                <a:ea typeface="Calibri"/>
                <a:cs typeface="Calibri"/>
                <a:sym typeface="Calibri"/>
              </a:rPr>
              <a:t>2024 prelim frameworks embargoed until 9/5/2024</a:t>
            </a:r>
            <a:endParaRPr b="1" i="0" sz="1000" u="none" cap="none" strike="noStrike">
              <a:solidFill>
                <a:srgbClr val="000000"/>
              </a:solidFill>
              <a:latin typeface="Calibri"/>
              <a:ea typeface="Calibri"/>
              <a:cs typeface="Calibri"/>
              <a:sym typeface="Calibri"/>
            </a:endParaRPr>
          </a:p>
        </p:txBody>
      </p:sp>
      <p:pic>
        <p:nvPicPr>
          <p:cNvPr descr="A snapshot showing what the growth percentile flat files look like, posted at the department's website." id="620" name="Google Shape;620;p26"/>
          <p:cNvPicPr preferRelativeResize="0"/>
          <p:nvPr/>
        </p:nvPicPr>
        <p:blipFill rotWithShape="1">
          <a:blip r:embed="rId7">
            <a:alphaModFix/>
          </a:blip>
          <a:srcRect b="0" l="0" r="0" t="0"/>
          <a:stretch/>
        </p:blipFill>
        <p:spPr>
          <a:xfrm>
            <a:off x="5943598" y="2320700"/>
            <a:ext cx="2393476" cy="200202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27"/>
          <p:cNvSpPr txBox="1"/>
          <p:nvPr>
            <p:ph idx="1" type="body"/>
          </p:nvPr>
        </p:nvSpPr>
        <p:spPr>
          <a:xfrm>
            <a:off x="240925" y="979450"/>
            <a:ext cx="7238700" cy="329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400"/>
              <a:t>KEY RESOURCE: </a:t>
            </a:r>
            <a:r>
              <a:rPr b="1" lang="en" sz="1400" u="sng"/>
              <a:t>Insufficient State Data Fact Sheet</a:t>
            </a:r>
            <a:r>
              <a:rPr b="1" lang="en" sz="1400"/>
              <a:t> </a:t>
            </a:r>
            <a:r>
              <a:rPr lang="en" sz="1400"/>
              <a:t>– </a:t>
            </a:r>
            <a:r>
              <a:rPr i="1" lang="en" sz="1400"/>
              <a:t>coming soon</a:t>
            </a:r>
            <a:endParaRPr i="1" sz="1400"/>
          </a:p>
          <a:p>
            <a:pPr indent="0" lvl="0" marL="0" rtl="0" algn="l">
              <a:lnSpc>
                <a:spcPct val="115000"/>
              </a:lnSpc>
              <a:spcBef>
                <a:spcPts val="600"/>
              </a:spcBef>
              <a:spcAft>
                <a:spcPts val="0"/>
              </a:spcAft>
              <a:buClr>
                <a:schemeClr val="dk1"/>
              </a:buClr>
              <a:buSzPts val="1100"/>
              <a:buFont typeface="Arial"/>
              <a:buNone/>
            </a:pPr>
            <a:r>
              <a:rPr b="1" lang="en" sz="1400" u="sng">
                <a:solidFill>
                  <a:schemeClr val="accent1"/>
                </a:solidFill>
                <a:hlinkClick r:id="rId3">
                  <a:extLst>
                    <a:ext uri="{A12FA001-AC4F-418D-AE19-62706E023703}">
                      <ahyp:hlinkClr val="tx"/>
                    </a:ext>
                  </a:extLst>
                </a:hlinkClick>
              </a:rPr>
              <a:t>UIP Homepage</a:t>
            </a:r>
            <a:r>
              <a:rPr b="1" lang="en" sz="1400"/>
              <a:t> </a:t>
            </a:r>
            <a:r>
              <a:rPr lang="en" sz="1400"/>
              <a:t>- This webpage provides access to all Unified Improvement Plan (UIP) training and resources.</a:t>
            </a:r>
            <a:endParaRPr sz="1400"/>
          </a:p>
          <a:p>
            <a:pPr indent="0" lvl="0" marL="0" rtl="0" algn="l">
              <a:lnSpc>
                <a:spcPct val="115000"/>
              </a:lnSpc>
              <a:spcBef>
                <a:spcPts val="1000"/>
              </a:spcBef>
              <a:spcAft>
                <a:spcPts val="0"/>
              </a:spcAft>
              <a:buClr>
                <a:schemeClr val="dk1"/>
              </a:buClr>
              <a:buSzPts val="1100"/>
              <a:buFont typeface="Arial"/>
              <a:buNone/>
            </a:pPr>
            <a:r>
              <a:rPr b="1" lang="en" sz="1400" u="sng">
                <a:solidFill>
                  <a:schemeClr val="accent1"/>
                </a:solidFill>
                <a:hlinkClick r:id="rId4">
                  <a:extLst>
                    <a:ext uri="{A12FA001-AC4F-418D-AE19-62706E023703}">
                      <ahyp:hlinkClr val="tx"/>
                    </a:ext>
                  </a:extLst>
                </a:hlinkClick>
              </a:rPr>
              <a:t>State Accountability Homepage</a:t>
            </a:r>
            <a:r>
              <a:rPr b="1" lang="en" sz="1400"/>
              <a:t> </a:t>
            </a:r>
            <a:r>
              <a:rPr lang="en" sz="1400"/>
              <a:t>– This page contains updated resources about 2024 state accountability.</a:t>
            </a:r>
            <a:endParaRPr sz="1400"/>
          </a:p>
          <a:p>
            <a:pPr indent="0" lvl="0" marL="0" rtl="0" algn="l">
              <a:lnSpc>
                <a:spcPct val="115000"/>
              </a:lnSpc>
              <a:spcBef>
                <a:spcPts val="1000"/>
              </a:spcBef>
              <a:spcAft>
                <a:spcPts val="0"/>
              </a:spcAft>
              <a:buSzPts val="1600"/>
              <a:buNone/>
            </a:pPr>
            <a:r>
              <a:rPr lang="en" sz="1400"/>
              <a:t>A </a:t>
            </a:r>
            <a:r>
              <a:rPr lang="en" sz="1400">
                <a:solidFill>
                  <a:schemeClr val="dk1"/>
                </a:solidFill>
              </a:rPr>
              <a:t>newer resource</a:t>
            </a:r>
            <a:r>
              <a:rPr lang="en" sz="1400"/>
              <a:t>, the </a:t>
            </a:r>
            <a:r>
              <a:rPr b="1" lang="en" sz="1400" u="sng">
                <a:solidFill>
                  <a:schemeClr val="accent1"/>
                </a:solidFill>
                <a:hlinkClick r:id="rId5">
                  <a:extLst>
                    <a:ext uri="{A12FA001-AC4F-418D-AE19-62706E023703}">
                      <ahyp:hlinkClr val="tx"/>
                    </a:ext>
                  </a:extLst>
                </a:hlinkClick>
              </a:rPr>
              <a:t>2024 Accountability Use of Data Guide</a:t>
            </a:r>
            <a:r>
              <a:rPr b="1" lang="en" sz="1400" u="sng">
                <a:solidFill>
                  <a:schemeClr val="accent1"/>
                </a:solidFill>
              </a:rPr>
              <a:t> </a:t>
            </a:r>
            <a:r>
              <a:rPr lang="en" sz="1400"/>
              <a:t>is intended to help district administrators and technical data staff members understand how the state accountability system uses various data sources (e.g., Data Pipeline, State Assessment System), where data comes from with accountability implications.</a:t>
            </a:r>
            <a:endParaRPr sz="1400"/>
          </a:p>
          <a:p>
            <a:pPr indent="0" lvl="0" marL="0" rtl="0" algn="l">
              <a:lnSpc>
                <a:spcPct val="115000"/>
              </a:lnSpc>
              <a:spcBef>
                <a:spcPts val="1000"/>
              </a:spcBef>
              <a:spcAft>
                <a:spcPts val="600"/>
              </a:spcAft>
              <a:buSzPts val="1600"/>
              <a:buNone/>
            </a:pPr>
            <a:r>
              <a:t/>
            </a:r>
            <a:endParaRPr sz="1300"/>
          </a:p>
        </p:txBody>
      </p:sp>
      <p:sp>
        <p:nvSpPr>
          <p:cNvPr id="626" name="Google Shape;626;p27"/>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Resources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28"/>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Contact Us</a:t>
            </a:r>
            <a:endParaRPr/>
          </a:p>
        </p:txBody>
      </p:sp>
      <p:sp>
        <p:nvSpPr>
          <p:cNvPr id="632" name="Google Shape;632;p28"/>
          <p:cNvSpPr txBox="1"/>
          <p:nvPr/>
        </p:nvSpPr>
        <p:spPr>
          <a:xfrm>
            <a:off x="2382750" y="1097473"/>
            <a:ext cx="4378500" cy="800400"/>
          </a:xfrm>
          <a:prstGeom prst="rect">
            <a:avLst/>
          </a:prstGeom>
          <a:solidFill>
            <a:srgbClr val="D8E6FC"/>
          </a:solidFill>
          <a:ln cap="flat" cmpd="sng" w="28575">
            <a:solidFill>
              <a:srgbClr val="3D85C6"/>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000000"/>
                </a:solidFill>
                <a:latin typeface="Roboto"/>
                <a:ea typeface="Roboto"/>
                <a:cs typeface="Roboto"/>
                <a:sym typeface="Roboto"/>
              </a:rPr>
              <a:t>General accountability support:</a:t>
            </a:r>
            <a:endParaRPr b="1" i="0" sz="20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2000"/>
              <a:buFont typeface="Arial"/>
              <a:buNone/>
            </a:pPr>
            <a:r>
              <a:rPr b="0" i="0" lang="en" sz="2000" u="sng" cap="none" strike="noStrike">
                <a:solidFill>
                  <a:schemeClr val="dk2"/>
                </a:solidFill>
                <a:latin typeface="Roboto"/>
                <a:ea typeface="Roboto"/>
                <a:cs typeface="Roboto"/>
                <a:sym typeface="Roboto"/>
                <a:hlinkClick r:id="rId3">
                  <a:extLst>
                    <a:ext uri="{A12FA001-AC4F-418D-AE19-62706E023703}">
                      <ahyp:hlinkClr val="tx"/>
                    </a:ext>
                  </a:extLst>
                </a:hlinkClick>
              </a:rPr>
              <a:t>accountability@cde.state.co.us</a:t>
            </a:r>
            <a:endParaRPr b="0" i="0" sz="2000" u="none" cap="none" strike="noStrike">
              <a:solidFill>
                <a:schemeClr val="dk2"/>
              </a:solidFill>
              <a:latin typeface="Roboto"/>
              <a:ea typeface="Roboto"/>
              <a:cs typeface="Roboto"/>
              <a:sym typeface="Roboto"/>
            </a:endParaRPr>
          </a:p>
        </p:txBody>
      </p:sp>
      <p:sp>
        <p:nvSpPr>
          <p:cNvPr id="633" name="Google Shape;633;p28"/>
          <p:cNvSpPr txBox="1"/>
          <p:nvPr/>
        </p:nvSpPr>
        <p:spPr>
          <a:xfrm>
            <a:off x="2382750" y="2105049"/>
            <a:ext cx="4378500" cy="800400"/>
          </a:xfrm>
          <a:prstGeom prst="rect">
            <a:avLst/>
          </a:prstGeom>
          <a:solidFill>
            <a:srgbClr val="FEEDD8"/>
          </a:solidFill>
          <a:ln cap="flat" cmpd="sng" w="28575">
            <a:solidFill>
              <a:srgbClr val="EF86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Roboto"/>
                <a:ea typeface="Roboto"/>
                <a:cs typeface="Roboto"/>
                <a:sym typeface="Roboto"/>
              </a:rPr>
              <a:t>General UIP support:</a:t>
            </a:r>
            <a:endParaRPr b="1" i="0" sz="20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2000"/>
              <a:buFont typeface="Arial"/>
              <a:buNone/>
            </a:pPr>
            <a:r>
              <a:rPr b="0" i="0" lang="en" sz="2000" u="sng" cap="none" strike="noStrike">
                <a:solidFill>
                  <a:schemeClr val="dk2"/>
                </a:solidFill>
                <a:latin typeface="Roboto"/>
                <a:ea typeface="Roboto"/>
                <a:cs typeface="Roboto"/>
                <a:sym typeface="Roboto"/>
                <a:hlinkClick r:id="rId4">
                  <a:extLst>
                    <a:ext uri="{A12FA001-AC4F-418D-AE19-62706E023703}">
                      <ahyp:hlinkClr val="tx"/>
                    </a:ext>
                  </a:extLst>
                </a:hlinkClick>
              </a:rPr>
              <a:t>uiphelp@cde.state.co.us</a:t>
            </a:r>
            <a:endParaRPr b="0" i="0" sz="2000" u="none" cap="none" strike="noStrike">
              <a:solidFill>
                <a:schemeClr val="dk2"/>
              </a:solidFill>
              <a:latin typeface="Roboto"/>
              <a:ea typeface="Roboto"/>
              <a:cs typeface="Roboto"/>
              <a:sym typeface="Roboto"/>
            </a:endParaRPr>
          </a:p>
        </p:txBody>
      </p:sp>
      <p:sp>
        <p:nvSpPr>
          <p:cNvPr id="634" name="Google Shape;634;p28"/>
          <p:cNvSpPr txBox="1"/>
          <p:nvPr/>
        </p:nvSpPr>
        <p:spPr>
          <a:xfrm>
            <a:off x="2382750" y="3180899"/>
            <a:ext cx="4378500" cy="985200"/>
          </a:xfrm>
          <a:prstGeom prst="rect">
            <a:avLst/>
          </a:prstGeom>
          <a:solidFill>
            <a:srgbClr val="FBFED9"/>
          </a:solidFill>
          <a:ln cap="flat" cmpd="sng" w="28575">
            <a:solidFill>
              <a:srgbClr val="DAF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Roboto"/>
                <a:ea typeface="Roboto"/>
                <a:cs typeface="Roboto"/>
                <a:sym typeface="Roboto"/>
              </a:rPr>
              <a:t>1-on-1 Office Hours </a:t>
            </a:r>
            <a:r>
              <a:rPr b="1" i="0" lang="en" sz="2000" u="sng" cap="none" strike="noStrike">
                <a:solidFill>
                  <a:schemeClr val="dk2"/>
                </a:solidFill>
                <a:latin typeface="Roboto"/>
                <a:ea typeface="Roboto"/>
                <a:cs typeface="Roboto"/>
                <a:sym typeface="Roboto"/>
                <a:hlinkClick r:id="rId5">
                  <a:extLst>
                    <a:ext uri="{A12FA001-AC4F-418D-AE19-62706E023703}">
                      <ahyp:hlinkClr val="tx"/>
                    </a:ext>
                  </a:extLst>
                </a:hlinkClick>
              </a:rPr>
              <a:t>Sign-Up link</a:t>
            </a:r>
            <a:endParaRPr b="1" i="0" sz="2000" u="none" cap="none" strike="noStrike">
              <a:solidFill>
                <a:schemeClr val="dk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600"/>
              <a:buFont typeface="Arial"/>
              <a:buNone/>
            </a:pPr>
            <a:r>
              <a:rPr b="0" i="0" lang="en" sz="1600" u="none" cap="none" strike="noStrike">
                <a:solidFill>
                  <a:schemeClr val="dk2"/>
                </a:solidFill>
                <a:latin typeface="Roboto"/>
                <a:ea typeface="Roboto"/>
                <a:cs typeface="Roboto"/>
                <a:sym typeface="Roboto"/>
              </a:rPr>
              <a:t>Mondays, Wednesdays, Fridays</a:t>
            </a:r>
            <a:endParaRPr b="0" i="0" sz="1600" u="none" cap="none" strike="noStrike">
              <a:solidFill>
                <a:schemeClr val="dk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600"/>
              <a:buFont typeface="Arial"/>
              <a:buNone/>
            </a:pPr>
            <a:r>
              <a:rPr b="0" i="0" lang="en" sz="1600" u="none" cap="none" strike="noStrike">
                <a:solidFill>
                  <a:schemeClr val="dk2"/>
                </a:solidFill>
                <a:latin typeface="Roboto"/>
                <a:ea typeface="Roboto"/>
                <a:cs typeface="Roboto"/>
                <a:sym typeface="Roboto"/>
              </a:rPr>
              <a:t> 9-11 am &amp; 1-3 pm</a:t>
            </a:r>
            <a:endParaRPr b="0" i="0" sz="1600" u="none" cap="none" strike="noStrike">
              <a:solidFill>
                <a:schemeClr val="dk2"/>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29"/>
          <p:cNvSpPr txBox="1"/>
          <p:nvPr>
            <p:ph type="title"/>
          </p:nvPr>
        </p:nvSpPr>
        <p:spPr>
          <a:xfrm>
            <a:off x="0" y="3103418"/>
            <a:ext cx="9144000" cy="1379457"/>
          </a:xfrm>
          <a:prstGeom prst="rect">
            <a:avLst/>
          </a:prstGeom>
          <a:solidFill>
            <a:srgbClr val="488BC9"/>
          </a:solid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77777"/>
              <a:buNone/>
            </a:pPr>
            <a:r>
              <a:rPr lang="en" sz="4000">
                <a:latin typeface="Roboto"/>
                <a:ea typeface="Roboto"/>
                <a:cs typeface="Roboto"/>
                <a:sym typeface="Roboto"/>
              </a:rPr>
              <a:t>Q &amp; A</a:t>
            </a:r>
            <a:br>
              <a:rPr lang="en" sz="4000">
                <a:latin typeface="Roboto"/>
                <a:ea typeface="Roboto"/>
                <a:cs typeface="Roboto"/>
                <a:sym typeface="Roboto"/>
              </a:rPr>
            </a:br>
            <a:r>
              <a:rPr lang="en" sz="1800">
                <a:latin typeface="Roboto"/>
                <a:ea typeface="Roboto"/>
                <a:cs typeface="Roboto"/>
                <a:sym typeface="Roboto"/>
              </a:rPr>
              <a:t>Please complete our feedback survey: </a:t>
            </a:r>
            <a:r>
              <a:rPr lang="en" sz="1800" u="sng">
                <a:solidFill>
                  <a:schemeClr val="lt1"/>
                </a:solidFill>
                <a:latin typeface="Roboto"/>
                <a:ea typeface="Roboto"/>
                <a:cs typeface="Roboto"/>
                <a:sym typeface="Roboto"/>
                <a:hlinkClick r:id="rId3">
                  <a:extLst>
                    <a:ext uri="{A12FA001-AC4F-418D-AE19-62706E023703}">
                      <ahyp:hlinkClr val="tx"/>
                    </a:ext>
                  </a:extLst>
                </a:hlinkClick>
              </a:rPr>
              <a:t>https://tinyurl.com/ACIWebinarSurvey</a:t>
            </a:r>
            <a:r>
              <a:rPr lang="en" sz="1800">
                <a:solidFill>
                  <a:schemeClr val="lt1"/>
                </a:solidFill>
                <a:latin typeface="Roboto"/>
                <a:ea typeface="Roboto"/>
                <a:cs typeface="Roboto"/>
                <a:sym typeface="Roboto"/>
              </a:rPr>
              <a:t> </a:t>
            </a:r>
            <a:br>
              <a:rPr b="1" lang="en" sz="1550">
                <a:solidFill>
                  <a:schemeClr val="lt1"/>
                </a:solidFill>
                <a:latin typeface="Roboto"/>
                <a:ea typeface="Roboto"/>
                <a:cs typeface="Roboto"/>
                <a:sym typeface="Roboto"/>
              </a:rPr>
            </a:br>
            <a:r>
              <a:rPr lang="en" sz="2666">
                <a:latin typeface="Roboto"/>
                <a:ea typeface="Roboto"/>
                <a:cs typeface="Roboto"/>
                <a:sym typeface="Roboto"/>
              </a:rPr>
              <a:t>Thank you!!</a:t>
            </a:r>
            <a:endParaRPr sz="2666"/>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3"/>
          <p:cNvSpPr txBox="1"/>
          <p:nvPr>
            <p:ph type="title"/>
          </p:nvPr>
        </p:nvSpPr>
        <p:spPr>
          <a:xfrm>
            <a:off x="0" y="3361600"/>
            <a:ext cx="9144000" cy="666600"/>
          </a:xfrm>
          <a:prstGeom prst="rect">
            <a:avLst/>
          </a:prstGeom>
          <a:solidFill>
            <a:srgbClr val="488BC9"/>
          </a:solid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a:t>Background on Insufficient State Data (ISD) Ratings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4"/>
          <p:cNvSpPr txBox="1"/>
          <p:nvPr/>
        </p:nvSpPr>
        <p:spPr>
          <a:xfrm>
            <a:off x="1152950" y="1003425"/>
            <a:ext cx="2836200" cy="3478500"/>
          </a:xfrm>
          <a:prstGeom prst="rect">
            <a:avLst/>
          </a:prstGeom>
          <a:solidFill>
            <a:srgbClr val="FFFFFF"/>
          </a:solidFill>
          <a:ln cap="flat" cmpd="sng" w="349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000000"/>
                </a:solidFill>
                <a:latin typeface="Roboto"/>
                <a:ea typeface="Roboto"/>
                <a:cs typeface="Roboto"/>
                <a:sym typeface="Roboto"/>
              </a:rPr>
              <a:t>Ratings</a:t>
            </a:r>
            <a:endParaRPr b="0" i="0" sz="11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Calibri"/>
              <a:ea typeface="Calibri"/>
              <a:cs typeface="Calibri"/>
              <a:sym typeface="Calibri"/>
            </a:endParaRPr>
          </a:p>
        </p:txBody>
      </p:sp>
      <p:pic>
        <p:nvPicPr>
          <p:cNvPr descr="Picture of School Plan Types in the SPF." id="429" name="Google Shape;429;p4"/>
          <p:cNvPicPr preferRelativeResize="0"/>
          <p:nvPr/>
        </p:nvPicPr>
        <p:blipFill rotWithShape="1">
          <a:blip r:embed="rId3">
            <a:alphaModFix/>
          </a:blip>
          <a:srcRect b="0" l="0" r="0" t="0"/>
          <a:stretch/>
        </p:blipFill>
        <p:spPr>
          <a:xfrm>
            <a:off x="1181188" y="1395262"/>
            <a:ext cx="2729100" cy="1385100"/>
          </a:xfrm>
          <a:prstGeom prst="rect">
            <a:avLst/>
          </a:prstGeom>
          <a:noFill/>
          <a:ln>
            <a:noFill/>
          </a:ln>
        </p:spPr>
      </p:pic>
      <p:pic>
        <p:nvPicPr>
          <p:cNvPr descr="Picture of District Accreditation Ratings from the DPF." id="430" name="Google Shape;430;p4"/>
          <p:cNvPicPr preferRelativeResize="0"/>
          <p:nvPr/>
        </p:nvPicPr>
        <p:blipFill rotWithShape="1">
          <a:blip r:embed="rId4">
            <a:alphaModFix/>
          </a:blip>
          <a:srcRect b="0" l="0" r="0" t="0"/>
          <a:stretch/>
        </p:blipFill>
        <p:spPr>
          <a:xfrm>
            <a:off x="1181138" y="2940833"/>
            <a:ext cx="2729175" cy="1457159"/>
          </a:xfrm>
          <a:prstGeom prst="rect">
            <a:avLst/>
          </a:prstGeom>
          <a:noFill/>
          <a:ln>
            <a:noFill/>
          </a:ln>
        </p:spPr>
      </p:pic>
      <p:sp>
        <p:nvSpPr>
          <p:cNvPr id="431" name="Google Shape;431;p4"/>
          <p:cNvSpPr txBox="1"/>
          <p:nvPr/>
        </p:nvSpPr>
        <p:spPr>
          <a:xfrm>
            <a:off x="4138087" y="1878605"/>
            <a:ext cx="945900" cy="190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800"/>
              <a:buFont typeface="Arial"/>
              <a:buNone/>
            </a:pPr>
            <a:r>
              <a:rPr b="0" i="0" lang="en" sz="11800" u="none" cap="none" strike="noStrike">
                <a:solidFill>
                  <a:srgbClr val="000000"/>
                </a:solidFill>
                <a:latin typeface="Calibri"/>
                <a:ea typeface="Calibri"/>
                <a:cs typeface="Calibri"/>
                <a:sym typeface="Calibri"/>
              </a:rPr>
              <a:t>+</a:t>
            </a:r>
            <a:endParaRPr b="0" i="0" sz="100" u="none" cap="none" strike="noStrike">
              <a:solidFill>
                <a:srgbClr val="000000"/>
              </a:solidFill>
              <a:latin typeface="Arial"/>
              <a:ea typeface="Arial"/>
              <a:cs typeface="Arial"/>
              <a:sym typeface="Arial"/>
            </a:endParaRPr>
          </a:p>
        </p:txBody>
      </p:sp>
      <p:sp>
        <p:nvSpPr>
          <p:cNvPr id="432" name="Google Shape;432;p4"/>
          <p:cNvSpPr txBox="1"/>
          <p:nvPr/>
        </p:nvSpPr>
        <p:spPr>
          <a:xfrm>
            <a:off x="5311750" y="1003425"/>
            <a:ext cx="2679300" cy="3478500"/>
          </a:xfrm>
          <a:prstGeom prst="rect">
            <a:avLst/>
          </a:prstGeom>
          <a:solidFill>
            <a:srgbClr val="FFFFFF"/>
          </a:solidFill>
          <a:ln cap="flat" cmpd="sng" w="349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000000"/>
                </a:solidFill>
                <a:latin typeface="Roboto"/>
                <a:ea typeface="Roboto"/>
                <a:cs typeface="Roboto"/>
                <a:sym typeface="Roboto"/>
              </a:rPr>
              <a:t>Descriptors</a:t>
            </a:r>
            <a:endParaRPr b="0" i="0" sz="11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400"/>
              <a:buFont typeface="Arial"/>
              <a:buNone/>
            </a:pPr>
            <a:r>
              <a:rPr b="1" i="1" lang="en" sz="1400" u="none" cap="none" strike="noStrike">
                <a:solidFill>
                  <a:srgbClr val="000000"/>
                </a:solidFill>
                <a:latin typeface="Roboto"/>
                <a:ea typeface="Roboto"/>
                <a:cs typeface="Roboto"/>
                <a:sym typeface="Roboto"/>
              </a:rPr>
              <a:t>Meets Participation</a:t>
            </a:r>
            <a:endParaRPr b="0" i="0" sz="10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757070"/>
                </a:solidFill>
                <a:latin typeface="Roboto"/>
                <a:ea typeface="Roboto"/>
                <a:cs typeface="Roboto"/>
                <a:sym typeface="Roboto"/>
              </a:rPr>
              <a:t>Above 95% </a:t>
            </a:r>
            <a:r>
              <a:rPr b="1" i="0" lang="en" sz="1400" u="none" cap="none" strike="noStrike">
                <a:solidFill>
                  <a:srgbClr val="757070"/>
                </a:solidFill>
                <a:latin typeface="Roboto"/>
                <a:ea typeface="Roboto"/>
                <a:cs typeface="Roboto"/>
                <a:sym typeface="Roboto"/>
              </a:rPr>
              <a:t>total</a:t>
            </a:r>
            <a:r>
              <a:rPr b="0" i="0" lang="en" sz="1400" u="none" cap="none" strike="noStrike">
                <a:solidFill>
                  <a:srgbClr val="757070"/>
                </a:solidFill>
                <a:latin typeface="Roboto"/>
                <a:ea typeface="Roboto"/>
                <a:cs typeface="Roboto"/>
                <a:sym typeface="Roboto"/>
              </a:rPr>
              <a:t> participation rate in ELA and Math in 2024</a:t>
            </a:r>
            <a:r>
              <a:rPr b="1" baseline="30000" i="0" lang="en" sz="1400" u="none" cap="none" strike="noStrike">
                <a:solidFill>
                  <a:srgbClr val="0000FF"/>
                </a:solidFill>
                <a:latin typeface="Roboto"/>
                <a:ea typeface="Roboto"/>
                <a:cs typeface="Roboto"/>
                <a:sym typeface="Roboto"/>
              </a:rPr>
              <a:t>+</a:t>
            </a:r>
            <a:endParaRPr b="1" i="0" sz="9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Roboto"/>
                <a:ea typeface="Roboto"/>
                <a:cs typeface="Roboto"/>
                <a:sym typeface="Roboto"/>
              </a:rPr>
              <a:t>Low Participation </a:t>
            </a:r>
            <a:endParaRPr b="0" i="0" sz="14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757070"/>
                </a:solidFill>
                <a:latin typeface="Roboto"/>
                <a:ea typeface="Roboto"/>
                <a:cs typeface="Roboto"/>
                <a:sym typeface="Roboto"/>
              </a:rPr>
              <a:t>Below 95% </a:t>
            </a:r>
            <a:r>
              <a:rPr b="1" i="0" lang="en" sz="1400" u="none" cap="none" strike="noStrike">
                <a:solidFill>
                  <a:srgbClr val="757070"/>
                </a:solidFill>
                <a:latin typeface="Roboto"/>
                <a:ea typeface="Roboto"/>
                <a:cs typeface="Roboto"/>
                <a:sym typeface="Roboto"/>
              </a:rPr>
              <a:t>total </a:t>
            </a:r>
            <a:r>
              <a:rPr b="0" i="0" lang="en" sz="1400" u="none" cap="none" strike="noStrike">
                <a:solidFill>
                  <a:srgbClr val="757070"/>
                </a:solidFill>
                <a:latin typeface="Roboto"/>
                <a:ea typeface="Roboto"/>
                <a:cs typeface="Roboto"/>
                <a:sym typeface="Roboto"/>
              </a:rPr>
              <a:t>participation rate in ELA and Math in 2024</a:t>
            </a:r>
            <a:r>
              <a:rPr b="1" baseline="30000" i="0" lang="en" sz="1400" u="none" cap="none" strike="noStrike">
                <a:solidFill>
                  <a:srgbClr val="0000FF"/>
                </a:solidFill>
                <a:latin typeface="Roboto"/>
                <a:ea typeface="Roboto"/>
                <a:cs typeface="Roboto"/>
                <a:sym typeface="Roboto"/>
              </a:rPr>
              <a:t>+</a:t>
            </a:r>
            <a:endParaRPr b="0" i="0" sz="9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Roboto"/>
                <a:ea typeface="Roboto"/>
                <a:cs typeface="Roboto"/>
                <a:sym typeface="Roboto"/>
              </a:rPr>
              <a:t>Decreased Due to Participation </a:t>
            </a:r>
            <a:endParaRPr b="0" i="0" sz="14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757070"/>
                </a:solidFill>
                <a:latin typeface="Roboto"/>
                <a:ea typeface="Roboto"/>
                <a:cs typeface="Roboto"/>
                <a:sym typeface="Roboto"/>
              </a:rPr>
              <a:t>Below 95% </a:t>
            </a:r>
            <a:r>
              <a:rPr b="1" i="0" lang="en" sz="1400" u="none" cap="none" strike="noStrike">
                <a:solidFill>
                  <a:srgbClr val="757070"/>
                </a:solidFill>
                <a:latin typeface="Roboto"/>
                <a:ea typeface="Roboto"/>
                <a:cs typeface="Roboto"/>
                <a:sym typeface="Roboto"/>
              </a:rPr>
              <a:t>accountability</a:t>
            </a:r>
            <a:r>
              <a:rPr b="0" i="0" lang="en" sz="1400" u="none" cap="none" strike="noStrike">
                <a:solidFill>
                  <a:srgbClr val="757070"/>
                </a:solidFill>
                <a:latin typeface="Roboto"/>
                <a:ea typeface="Roboto"/>
                <a:cs typeface="Roboto"/>
                <a:sym typeface="Roboto"/>
              </a:rPr>
              <a:t> participation, once parent excuses are removed, in ELA and Math in 2024</a:t>
            </a:r>
            <a:r>
              <a:rPr b="1" baseline="30000" i="0" lang="en" sz="1400" u="none" cap="none" strike="noStrike">
                <a:solidFill>
                  <a:srgbClr val="0000FF"/>
                </a:solidFill>
                <a:latin typeface="Roboto"/>
                <a:ea typeface="Roboto"/>
                <a:cs typeface="Roboto"/>
                <a:sym typeface="Roboto"/>
              </a:rPr>
              <a:t>+</a:t>
            </a:r>
            <a:endParaRPr b="0" i="0" sz="1400" u="none" cap="none" strike="noStrike">
              <a:solidFill>
                <a:srgbClr val="757070"/>
              </a:solidFill>
              <a:latin typeface="Roboto"/>
              <a:ea typeface="Roboto"/>
              <a:cs typeface="Roboto"/>
              <a:sym typeface="Roboto"/>
            </a:endParaRPr>
          </a:p>
        </p:txBody>
      </p:sp>
      <p:sp>
        <p:nvSpPr>
          <p:cNvPr id="433" name="Google Shape;433;p4"/>
          <p:cNvSpPr txBox="1"/>
          <p:nvPr/>
        </p:nvSpPr>
        <p:spPr>
          <a:xfrm>
            <a:off x="434525" y="4695225"/>
            <a:ext cx="7428300" cy="461700"/>
          </a:xfrm>
          <a:prstGeom prst="rect">
            <a:avLst/>
          </a:prstGeom>
          <a:solidFill>
            <a:schemeClr val="lt2"/>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baseline="30000" i="0" lang="en" sz="1000" u="none" cap="none" strike="noStrike">
                <a:solidFill>
                  <a:srgbClr val="0000FF"/>
                </a:solidFill>
                <a:latin typeface="Roboto"/>
                <a:ea typeface="Roboto"/>
                <a:cs typeface="Roboto"/>
                <a:sym typeface="Roboto"/>
              </a:rPr>
              <a:t>+</a:t>
            </a:r>
            <a:r>
              <a:rPr b="0" i="0" lang="en" sz="1000" u="none" cap="none" strike="noStrike">
                <a:solidFill>
                  <a:schemeClr val="dk1"/>
                </a:solidFill>
                <a:latin typeface="Roboto"/>
                <a:ea typeface="Roboto"/>
                <a:cs typeface="Roboto"/>
                <a:sym typeface="Roboto"/>
              </a:rPr>
              <a:t> 2024 Science participation results are </a:t>
            </a:r>
            <a:r>
              <a:rPr b="0" i="0" lang="en" sz="1000" u="sng" cap="none" strike="noStrike">
                <a:solidFill>
                  <a:schemeClr val="dk1"/>
                </a:solidFill>
                <a:latin typeface="Roboto"/>
                <a:ea typeface="Roboto"/>
                <a:cs typeface="Roboto"/>
                <a:sym typeface="Roboto"/>
              </a:rPr>
              <a:t>not</a:t>
            </a:r>
            <a:r>
              <a:rPr b="0" i="0" lang="en" sz="1000" u="none" cap="none" strike="noStrike">
                <a:solidFill>
                  <a:schemeClr val="dk1"/>
                </a:solidFill>
                <a:latin typeface="Roboto"/>
                <a:ea typeface="Roboto"/>
                <a:cs typeface="Roboto"/>
                <a:sym typeface="Roboto"/>
              </a:rPr>
              <a:t> included or factored into participation calculations for accountability purposes. </a:t>
            </a:r>
            <a:endParaRPr b="0" i="0" sz="10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Roboto"/>
                <a:ea typeface="Roboto"/>
                <a:cs typeface="Roboto"/>
                <a:sym typeface="Roboto"/>
              </a:rPr>
              <a:t>Note that Science achievement results are included for points in 2024 frameworks, the first time since the revised 2020 Colorado Science Academic Standards.</a:t>
            </a:r>
            <a:endParaRPr b="0" i="0" sz="800" u="none" cap="none" strike="noStrike">
              <a:solidFill>
                <a:schemeClr val="dk1"/>
              </a:solidFill>
              <a:latin typeface="Roboto"/>
              <a:ea typeface="Roboto"/>
              <a:cs typeface="Roboto"/>
              <a:sym typeface="Roboto"/>
            </a:endParaRPr>
          </a:p>
        </p:txBody>
      </p:sp>
      <p:sp>
        <p:nvSpPr>
          <p:cNvPr id="434" name="Google Shape;434;p4"/>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b="1" lang="en" sz="2000"/>
              <a:t>Performance Frameworks </a:t>
            </a:r>
            <a:r>
              <a:rPr lang="en" sz="2000"/>
              <a:t>| Ratings and Explanatory Notes</a:t>
            </a:r>
            <a:endParaRPr sz="2000"/>
          </a:p>
        </p:txBody>
      </p:sp>
      <p:sp>
        <p:nvSpPr>
          <p:cNvPr id="435" name="Google Shape;435;p4"/>
          <p:cNvSpPr/>
          <p:nvPr/>
        </p:nvSpPr>
        <p:spPr>
          <a:xfrm>
            <a:off x="5009800" y="3051500"/>
            <a:ext cx="3279600" cy="1680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5"/>
          <p:cNvSpPr/>
          <p:nvPr/>
        </p:nvSpPr>
        <p:spPr>
          <a:xfrm>
            <a:off x="213075" y="2206975"/>
            <a:ext cx="2741400" cy="1216500"/>
          </a:xfrm>
          <a:prstGeom prst="rect">
            <a:avLst/>
          </a:prstGeom>
          <a:solidFill>
            <a:srgbClr val="E1F7F9"/>
          </a:solidFill>
          <a:ln>
            <a:noFill/>
          </a:ln>
        </p:spPr>
        <p:txBody>
          <a:bodyPr anchorCtr="0" anchor="t" bIns="91425" lIns="91425" spcFirstLastPara="1" rIns="91425" wrap="square" tIns="91425">
            <a:noAutofit/>
          </a:bodyPr>
          <a:lstStyle/>
          <a:p>
            <a:pPr indent="-323850" lvl="0" marL="457200" marR="0" rtl="0" algn="l">
              <a:lnSpc>
                <a:spcPct val="100000"/>
              </a:lnSpc>
              <a:spcBef>
                <a:spcPts val="0"/>
              </a:spcBef>
              <a:spcAft>
                <a:spcPts val="0"/>
              </a:spcAft>
              <a:buClr>
                <a:srgbClr val="000000"/>
              </a:buClr>
              <a:buSzPts val="1500"/>
              <a:buFont typeface="Roboto"/>
              <a:buChar char="●"/>
            </a:pPr>
            <a:r>
              <a:rPr b="0" i="0" lang="en" sz="1500" u="none" cap="none" strike="noStrike">
                <a:solidFill>
                  <a:srgbClr val="000000"/>
                </a:solidFill>
                <a:latin typeface="Roboto"/>
                <a:ea typeface="Roboto"/>
                <a:cs typeface="Roboto"/>
                <a:sym typeface="Roboto"/>
              </a:rPr>
              <a:t>Achievement N &lt; 16</a:t>
            </a:r>
            <a:endParaRPr b="0" i="0" sz="1500" u="none" cap="none" strike="noStrike">
              <a:solidFill>
                <a:srgbClr val="000000"/>
              </a:solidFill>
              <a:latin typeface="Roboto"/>
              <a:ea typeface="Roboto"/>
              <a:cs typeface="Roboto"/>
              <a:sym typeface="Roboto"/>
            </a:endParaRPr>
          </a:p>
          <a:p>
            <a:pPr indent="-323850" lvl="0" marL="457200" marR="0" rtl="0" algn="l">
              <a:lnSpc>
                <a:spcPct val="100000"/>
              </a:lnSpc>
              <a:spcBef>
                <a:spcPts val="0"/>
              </a:spcBef>
              <a:spcAft>
                <a:spcPts val="0"/>
              </a:spcAft>
              <a:buClr>
                <a:srgbClr val="000000"/>
              </a:buClr>
              <a:buSzPts val="1500"/>
              <a:buFont typeface="Roboto"/>
              <a:buChar char="●"/>
            </a:pPr>
            <a:r>
              <a:rPr b="0" i="0" lang="en" sz="1500" u="none" cap="none" strike="noStrike">
                <a:solidFill>
                  <a:srgbClr val="000000"/>
                </a:solidFill>
                <a:latin typeface="Roboto"/>
                <a:ea typeface="Roboto"/>
                <a:cs typeface="Roboto"/>
                <a:sym typeface="Roboto"/>
              </a:rPr>
              <a:t>Growth N &lt; 20</a:t>
            </a:r>
            <a:endParaRPr b="0" i="0" sz="1500" u="none" cap="none" strike="noStrike">
              <a:solidFill>
                <a:srgbClr val="000000"/>
              </a:solidFill>
              <a:latin typeface="Roboto"/>
              <a:ea typeface="Roboto"/>
              <a:cs typeface="Roboto"/>
              <a:sym typeface="Roboto"/>
            </a:endParaRPr>
          </a:p>
        </p:txBody>
      </p:sp>
      <p:sp>
        <p:nvSpPr>
          <p:cNvPr id="441" name="Google Shape;441;p5"/>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Reasons for Insufficient State Data Ratings</a:t>
            </a:r>
            <a:endParaRPr/>
          </a:p>
        </p:txBody>
      </p:sp>
      <p:sp>
        <p:nvSpPr>
          <p:cNvPr id="442" name="Google Shape;442;p5"/>
          <p:cNvSpPr txBox="1"/>
          <p:nvPr>
            <p:ph idx="1" type="body"/>
          </p:nvPr>
        </p:nvSpPr>
        <p:spPr>
          <a:xfrm>
            <a:off x="311700" y="1003050"/>
            <a:ext cx="8676900" cy="70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SzPts val="1600"/>
              <a:buNone/>
            </a:pPr>
            <a:r>
              <a:rPr lang="en" sz="1400"/>
              <a:t>Insufficient State Data (ISD) Ratings are assigned when the state does not have enough data to assign a rating or plan type. </a:t>
            </a:r>
            <a:r>
              <a:rPr i="1" lang="en" sz="1400"/>
              <a:t>There are multiple reasons</a:t>
            </a:r>
            <a:r>
              <a:rPr lang="en" sz="1400"/>
              <a:t>.</a:t>
            </a:r>
            <a:endParaRPr i="1" sz="1400"/>
          </a:p>
        </p:txBody>
      </p:sp>
      <p:sp>
        <p:nvSpPr>
          <p:cNvPr id="443" name="Google Shape;443;p5"/>
          <p:cNvSpPr/>
          <p:nvPr/>
        </p:nvSpPr>
        <p:spPr>
          <a:xfrm>
            <a:off x="3230175" y="2208738"/>
            <a:ext cx="2741400" cy="1216500"/>
          </a:xfrm>
          <a:prstGeom prst="rect">
            <a:avLst/>
          </a:prstGeom>
          <a:solidFill>
            <a:srgbClr val="E1F7F9"/>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Roboto"/>
                <a:ea typeface="Roboto"/>
                <a:cs typeface="Roboto"/>
                <a:sym typeface="Roboto"/>
              </a:rPr>
              <a:t>Less than 25% total participation in English Language Arts &amp; Math</a:t>
            </a:r>
            <a:r>
              <a:rPr b="1" baseline="30000" i="0" lang="en" sz="1500" u="none" cap="none" strike="noStrike">
                <a:solidFill>
                  <a:srgbClr val="0000FF"/>
                </a:solidFill>
                <a:latin typeface="Roboto"/>
                <a:ea typeface="Roboto"/>
                <a:cs typeface="Roboto"/>
                <a:sym typeface="Roboto"/>
              </a:rPr>
              <a:t>+</a:t>
            </a:r>
            <a:endParaRPr b="0" i="0" sz="1500" u="none" cap="none" strike="noStrike">
              <a:solidFill>
                <a:srgbClr val="000000"/>
              </a:solidFill>
              <a:latin typeface="Roboto"/>
              <a:ea typeface="Roboto"/>
              <a:cs typeface="Roboto"/>
              <a:sym typeface="Roboto"/>
            </a:endParaRPr>
          </a:p>
        </p:txBody>
      </p:sp>
      <p:sp>
        <p:nvSpPr>
          <p:cNvPr id="444" name="Google Shape;444;p5"/>
          <p:cNvSpPr/>
          <p:nvPr/>
        </p:nvSpPr>
        <p:spPr>
          <a:xfrm>
            <a:off x="6247275" y="2219100"/>
            <a:ext cx="2741400" cy="1216500"/>
          </a:xfrm>
          <a:prstGeom prst="rect">
            <a:avLst/>
          </a:prstGeom>
          <a:solidFill>
            <a:srgbClr val="E1F7F9"/>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Roboto"/>
                <a:ea typeface="Roboto"/>
                <a:cs typeface="Roboto"/>
                <a:sym typeface="Roboto"/>
              </a:rPr>
              <a:t>Must have all 3 indicators – Achievement, Growth </a:t>
            </a:r>
            <a:r>
              <a:rPr b="0" i="0" lang="en" sz="1500" u="sng" cap="none" strike="noStrike">
                <a:solidFill>
                  <a:srgbClr val="000000"/>
                </a:solidFill>
                <a:latin typeface="Roboto"/>
                <a:ea typeface="Roboto"/>
                <a:cs typeface="Roboto"/>
                <a:sym typeface="Roboto"/>
              </a:rPr>
              <a:t>&amp;</a:t>
            </a:r>
            <a:r>
              <a:rPr b="0" i="0" lang="en" sz="1500" u="none" cap="none" strike="noStrike">
                <a:solidFill>
                  <a:srgbClr val="000000"/>
                </a:solidFill>
                <a:latin typeface="Roboto"/>
                <a:ea typeface="Roboto"/>
                <a:cs typeface="Roboto"/>
                <a:sym typeface="Roboto"/>
              </a:rPr>
              <a:t> PSWR</a:t>
            </a:r>
            <a:endParaRPr b="0" i="0" sz="1500" u="none" cap="none" strike="noStrike">
              <a:solidFill>
                <a:srgbClr val="000000"/>
              </a:solidFill>
              <a:latin typeface="Roboto"/>
              <a:ea typeface="Roboto"/>
              <a:cs typeface="Roboto"/>
              <a:sym typeface="Roboto"/>
            </a:endParaRPr>
          </a:p>
          <a:p>
            <a:pPr indent="0" lvl="0" marL="0" marR="0" rtl="0" algn="l">
              <a:lnSpc>
                <a:spcPct val="100000"/>
              </a:lnSpc>
              <a:spcBef>
                <a:spcPts val="600"/>
              </a:spcBef>
              <a:spcAft>
                <a:spcPts val="0"/>
              </a:spcAft>
              <a:buClr>
                <a:srgbClr val="000000"/>
              </a:buClr>
              <a:buSzPts val="1300"/>
              <a:buFont typeface="Arial"/>
              <a:buNone/>
            </a:pPr>
            <a:r>
              <a:rPr b="0" i="0" lang="en" sz="1300" u="none" cap="none" strike="noStrike">
                <a:solidFill>
                  <a:srgbClr val="000000"/>
                </a:solidFill>
                <a:latin typeface="Roboto"/>
                <a:ea typeface="Roboto"/>
                <a:cs typeface="Roboto"/>
                <a:sym typeface="Roboto"/>
              </a:rPr>
              <a:t>Example. ISD rating is assigned if there is no CMAS or P/SAT growth.</a:t>
            </a:r>
            <a:endParaRPr b="0" i="0" sz="1300" u="none" cap="none" strike="noStrike">
              <a:solidFill>
                <a:srgbClr val="000000"/>
              </a:solidFill>
              <a:latin typeface="Roboto"/>
              <a:ea typeface="Roboto"/>
              <a:cs typeface="Roboto"/>
              <a:sym typeface="Roboto"/>
            </a:endParaRPr>
          </a:p>
        </p:txBody>
      </p:sp>
      <p:sp>
        <p:nvSpPr>
          <p:cNvPr id="445" name="Google Shape;445;p5"/>
          <p:cNvSpPr/>
          <p:nvPr/>
        </p:nvSpPr>
        <p:spPr>
          <a:xfrm>
            <a:off x="6247275" y="1743000"/>
            <a:ext cx="2741400" cy="4773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2"/>
                </a:solidFill>
                <a:latin typeface="Calibri"/>
                <a:ea typeface="Calibri"/>
                <a:cs typeface="Calibri"/>
                <a:sym typeface="Calibri"/>
              </a:rPr>
              <a:t>I</a:t>
            </a:r>
            <a:r>
              <a:rPr b="1" i="0" lang="en" sz="1300" u="none" cap="none" strike="noStrike">
                <a:solidFill>
                  <a:schemeClr val="dk2"/>
                </a:solidFill>
                <a:latin typeface="Roboto"/>
                <a:ea typeface="Roboto"/>
                <a:cs typeface="Roboto"/>
                <a:sym typeface="Roboto"/>
              </a:rPr>
              <a:t>SD: No data for one of the three indicators in the framework</a:t>
            </a:r>
            <a:endParaRPr b="1" i="0" sz="1300" u="none" cap="none" strike="noStrike">
              <a:solidFill>
                <a:schemeClr val="dk2"/>
              </a:solidFill>
              <a:latin typeface="Roboto"/>
              <a:ea typeface="Roboto"/>
              <a:cs typeface="Roboto"/>
              <a:sym typeface="Roboto"/>
            </a:endParaRPr>
          </a:p>
        </p:txBody>
      </p:sp>
      <p:sp>
        <p:nvSpPr>
          <p:cNvPr id="446" name="Google Shape;446;p5"/>
          <p:cNvSpPr/>
          <p:nvPr/>
        </p:nvSpPr>
        <p:spPr>
          <a:xfrm>
            <a:off x="213075" y="3477825"/>
            <a:ext cx="8775600" cy="461700"/>
          </a:xfrm>
          <a:prstGeom prst="rect">
            <a:avLst/>
          </a:prstGeom>
          <a:solidFill>
            <a:srgbClr val="EFEFEF"/>
          </a:solidFill>
          <a:ln>
            <a:noFill/>
          </a:ln>
        </p:spPr>
        <p:txBody>
          <a:bodyPr anchorCtr="0" anchor="t" bIns="91425" lIns="91425" spcFirstLastPara="1" rIns="91425" wrap="square" tIns="91425">
            <a:noAutofit/>
          </a:bodyPr>
          <a:lstStyle/>
          <a:p>
            <a:pPr indent="0" lvl="0" marL="457200" marR="0" rtl="0" algn="l">
              <a:lnSpc>
                <a:spcPct val="115000"/>
              </a:lnSpc>
              <a:spcBef>
                <a:spcPts val="0"/>
              </a:spcBef>
              <a:spcAft>
                <a:spcPts val="1200"/>
              </a:spcAft>
              <a:buClr>
                <a:srgbClr val="000000"/>
              </a:buClr>
              <a:buSzPts val="1500"/>
              <a:buFont typeface="Arial"/>
              <a:buNone/>
            </a:pPr>
            <a:r>
              <a:rPr b="0" i="0" lang="en" sz="1500" u="none" cap="none" strike="noStrike">
                <a:solidFill>
                  <a:schemeClr val="dk1"/>
                </a:solidFill>
                <a:latin typeface="Roboto"/>
                <a:ea typeface="Roboto"/>
                <a:cs typeface="Roboto"/>
                <a:sym typeface="Roboto"/>
              </a:rPr>
              <a:t>Other ISD rating: No Students at Grade Levels Tested for State Assessments (e.g., PK-2 school)</a:t>
            </a:r>
            <a:endParaRPr b="0" i="0" sz="1500" u="none" cap="none" strike="noStrike">
              <a:solidFill>
                <a:schemeClr val="dk1"/>
              </a:solidFill>
              <a:latin typeface="Roboto"/>
              <a:ea typeface="Roboto"/>
              <a:cs typeface="Roboto"/>
              <a:sym typeface="Roboto"/>
            </a:endParaRPr>
          </a:p>
        </p:txBody>
      </p:sp>
      <p:sp>
        <p:nvSpPr>
          <p:cNvPr id="447" name="Google Shape;447;p5"/>
          <p:cNvSpPr/>
          <p:nvPr/>
        </p:nvSpPr>
        <p:spPr>
          <a:xfrm>
            <a:off x="3230113" y="1743000"/>
            <a:ext cx="2741400" cy="4773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chemeClr val="dk2"/>
                </a:solidFill>
                <a:latin typeface="Roboto"/>
                <a:ea typeface="Roboto"/>
                <a:cs typeface="Roboto"/>
                <a:sym typeface="Roboto"/>
              </a:rPr>
              <a:t>Insufficient State Data:</a:t>
            </a:r>
            <a:endParaRPr b="1" i="0" sz="1500" u="none" cap="none" strike="noStrike">
              <a:solidFill>
                <a:schemeClr val="dk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chemeClr val="dk2"/>
                </a:solidFill>
                <a:latin typeface="Roboto"/>
                <a:ea typeface="Roboto"/>
                <a:cs typeface="Roboto"/>
                <a:sym typeface="Roboto"/>
              </a:rPr>
              <a:t>Low Participation</a:t>
            </a:r>
            <a:endParaRPr b="1" i="0" sz="1500" u="none" cap="none" strike="noStrike">
              <a:solidFill>
                <a:schemeClr val="dk2"/>
              </a:solidFill>
              <a:latin typeface="Roboto"/>
              <a:ea typeface="Roboto"/>
              <a:cs typeface="Roboto"/>
              <a:sym typeface="Roboto"/>
            </a:endParaRPr>
          </a:p>
        </p:txBody>
      </p:sp>
      <p:sp>
        <p:nvSpPr>
          <p:cNvPr id="448" name="Google Shape;448;p5"/>
          <p:cNvSpPr/>
          <p:nvPr/>
        </p:nvSpPr>
        <p:spPr>
          <a:xfrm>
            <a:off x="212975" y="1743000"/>
            <a:ext cx="2741400" cy="477300"/>
          </a:xfrm>
          <a:prstGeom prst="rect">
            <a:avLst/>
          </a:prstGeom>
          <a:solidFill>
            <a:srgbClr val="75707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chemeClr val="lt1"/>
                </a:solidFill>
                <a:latin typeface="Roboto"/>
                <a:ea typeface="Roboto"/>
                <a:cs typeface="Roboto"/>
                <a:sym typeface="Roboto"/>
              </a:rPr>
              <a:t>Insufficient State Data: Small Tested Population</a:t>
            </a:r>
            <a:endParaRPr b="1" i="0" sz="1500" u="none" cap="none" strike="noStrike">
              <a:solidFill>
                <a:schemeClr val="lt1"/>
              </a:solidFill>
              <a:latin typeface="Roboto"/>
              <a:ea typeface="Roboto"/>
              <a:cs typeface="Roboto"/>
              <a:sym typeface="Roboto"/>
            </a:endParaRPr>
          </a:p>
        </p:txBody>
      </p:sp>
      <p:sp>
        <p:nvSpPr>
          <p:cNvPr id="449" name="Google Shape;449;p5"/>
          <p:cNvSpPr/>
          <p:nvPr/>
        </p:nvSpPr>
        <p:spPr>
          <a:xfrm>
            <a:off x="213025" y="3981750"/>
            <a:ext cx="8775600" cy="361500"/>
          </a:xfrm>
          <a:prstGeom prst="rect">
            <a:avLst/>
          </a:prstGeom>
          <a:solidFill>
            <a:srgbClr val="E1F7F9"/>
          </a:solid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500"/>
              <a:buFont typeface="Arial"/>
              <a:buNone/>
            </a:pPr>
            <a:r>
              <a:rPr b="0" i="0" lang="en" sz="1500" u="none" cap="none" strike="noStrike">
                <a:solidFill>
                  <a:schemeClr val="dk1"/>
                </a:solidFill>
                <a:latin typeface="Roboto"/>
                <a:ea typeface="Roboto"/>
                <a:cs typeface="Roboto"/>
                <a:sym typeface="Roboto"/>
              </a:rPr>
              <a:t>Note: The same ISD criteria applies to Alternative Education Campuses or AECs</a:t>
            </a:r>
            <a:endParaRPr b="0" i="0" sz="1500" u="none" cap="none" strike="noStrike">
              <a:solidFill>
                <a:schemeClr val="dk1"/>
              </a:solidFill>
              <a:latin typeface="Roboto"/>
              <a:ea typeface="Roboto"/>
              <a:cs typeface="Roboto"/>
              <a:sym typeface="Roboto"/>
            </a:endParaRPr>
          </a:p>
        </p:txBody>
      </p:sp>
      <p:sp>
        <p:nvSpPr>
          <p:cNvPr id="450" name="Google Shape;450;p5"/>
          <p:cNvSpPr txBox="1"/>
          <p:nvPr/>
        </p:nvSpPr>
        <p:spPr>
          <a:xfrm>
            <a:off x="434525" y="4695225"/>
            <a:ext cx="7428300" cy="338700"/>
          </a:xfrm>
          <a:prstGeom prst="rect">
            <a:avLst/>
          </a:prstGeom>
          <a:solidFill>
            <a:schemeClr val="lt2"/>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baseline="30000" i="0" lang="en" sz="1000" u="none" cap="none" strike="noStrike">
                <a:solidFill>
                  <a:srgbClr val="0000FF"/>
                </a:solidFill>
                <a:latin typeface="Roboto"/>
                <a:ea typeface="Roboto"/>
                <a:cs typeface="Roboto"/>
                <a:sym typeface="Roboto"/>
              </a:rPr>
              <a:t>+</a:t>
            </a:r>
            <a:r>
              <a:rPr b="0" i="0" lang="en" sz="1000" u="none" cap="none" strike="noStrike">
                <a:solidFill>
                  <a:schemeClr val="dk1"/>
                </a:solidFill>
                <a:latin typeface="Roboto"/>
                <a:ea typeface="Roboto"/>
                <a:cs typeface="Roboto"/>
                <a:sym typeface="Roboto"/>
              </a:rPr>
              <a:t> 2024 Science participation results are </a:t>
            </a:r>
            <a:r>
              <a:rPr b="0" i="0" lang="en" sz="1000" u="sng" cap="none" strike="noStrike">
                <a:solidFill>
                  <a:schemeClr val="dk1"/>
                </a:solidFill>
                <a:latin typeface="Roboto"/>
                <a:ea typeface="Roboto"/>
                <a:cs typeface="Roboto"/>
                <a:sym typeface="Roboto"/>
              </a:rPr>
              <a:t>not</a:t>
            </a:r>
            <a:r>
              <a:rPr b="0" i="0" lang="en" sz="1000" u="none" cap="none" strike="noStrike">
                <a:solidFill>
                  <a:schemeClr val="dk1"/>
                </a:solidFill>
                <a:latin typeface="Roboto"/>
                <a:ea typeface="Roboto"/>
                <a:cs typeface="Roboto"/>
                <a:sym typeface="Roboto"/>
              </a:rPr>
              <a:t> included or factored into participation calculations for accountability purposes. </a:t>
            </a:r>
            <a:endParaRPr b="0" i="0" sz="800" u="none" cap="none" strike="noStrike">
              <a:solidFill>
                <a:schemeClr val="dk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6"/>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Examples of ISD Frameworks</a:t>
            </a:r>
            <a:endParaRPr/>
          </a:p>
        </p:txBody>
      </p:sp>
      <p:pic>
        <p:nvPicPr>
          <p:cNvPr descr="Snapshot of an example of an Insufficient State Data rating on page one of the framework. " id="456" name="Google Shape;456;p6"/>
          <p:cNvPicPr preferRelativeResize="0"/>
          <p:nvPr/>
        </p:nvPicPr>
        <p:blipFill rotWithShape="1">
          <a:blip r:embed="rId3">
            <a:alphaModFix/>
          </a:blip>
          <a:srcRect b="0" l="0" r="0" t="0"/>
          <a:stretch/>
        </p:blipFill>
        <p:spPr>
          <a:xfrm>
            <a:off x="4685325" y="981050"/>
            <a:ext cx="3357900" cy="3411799"/>
          </a:xfrm>
          <a:prstGeom prst="rect">
            <a:avLst/>
          </a:prstGeom>
          <a:noFill/>
          <a:ln>
            <a:noFill/>
          </a:ln>
          <a:effectLst>
            <a:outerShdw blurRad="57150" rotWithShape="0" algn="bl" dir="5400000" dist="19050">
              <a:srgbClr val="000000">
                <a:alpha val="49803"/>
              </a:srgbClr>
            </a:outerShdw>
          </a:effectLst>
        </p:spPr>
      </p:pic>
      <p:sp>
        <p:nvSpPr>
          <p:cNvPr id="457" name="Google Shape;457;p6"/>
          <p:cNvSpPr txBox="1"/>
          <p:nvPr/>
        </p:nvSpPr>
        <p:spPr>
          <a:xfrm>
            <a:off x="5949925" y="3351200"/>
            <a:ext cx="3033900" cy="3849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Roboto"/>
                <a:ea typeface="Roboto"/>
                <a:cs typeface="Roboto"/>
                <a:sym typeface="Roboto"/>
              </a:rPr>
              <a:t>No growth data at the Elementary level</a:t>
            </a:r>
            <a:endParaRPr b="0" i="0" sz="1300" u="none" cap="none" strike="noStrike">
              <a:solidFill>
                <a:srgbClr val="000000"/>
              </a:solidFill>
              <a:latin typeface="Roboto"/>
              <a:ea typeface="Roboto"/>
              <a:cs typeface="Roboto"/>
              <a:sym typeface="Roboto"/>
            </a:endParaRPr>
          </a:p>
        </p:txBody>
      </p:sp>
      <p:pic>
        <p:nvPicPr>
          <p:cNvPr descr="A snapshot of page 1 of a framework showing ISD rating due to small test population. " id="458" name="Google Shape;458;p6"/>
          <p:cNvPicPr preferRelativeResize="0"/>
          <p:nvPr/>
        </p:nvPicPr>
        <p:blipFill rotWithShape="1">
          <a:blip r:embed="rId4">
            <a:alphaModFix/>
          </a:blip>
          <a:srcRect b="0" l="0" r="0" t="0"/>
          <a:stretch/>
        </p:blipFill>
        <p:spPr>
          <a:xfrm>
            <a:off x="903537" y="981050"/>
            <a:ext cx="3468326" cy="3358125"/>
          </a:xfrm>
          <a:prstGeom prst="rect">
            <a:avLst/>
          </a:prstGeom>
          <a:noFill/>
          <a:ln>
            <a:noFill/>
          </a:ln>
          <a:effectLst>
            <a:outerShdw blurRad="57150" rotWithShape="0" algn="bl" dir="5400000" dist="19050">
              <a:srgbClr val="000000">
                <a:alpha val="49803"/>
              </a:srgbClr>
            </a:outerShdw>
          </a:effectLst>
        </p:spPr>
      </p:pic>
      <p:sp>
        <p:nvSpPr>
          <p:cNvPr id="459" name="Google Shape;459;p6"/>
          <p:cNvSpPr txBox="1"/>
          <p:nvPr/>
        </p:nvSpPr>
        <p:spPr>
          <a:xfrm>
            <a:off x="114300" y="3351200"/>
            <a:ext cx="1869600" cy="3849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Roboto"/>
                <a:ea typeface="Roboto"/>
                <a:cs typeface="Roboto"/>
                <a:sym typeface="Roboto"/>
              </a:rPr>
              <a:t>No reported state data</a:t>
            </a:r>
            <a:endParaRPr b="0" i="0" sz="1300" u="none" cap="none" strike="noStrike">
              <a:solidFill>
                <a:srgbClr val="000000"/>
              </a:solidFill>
              <a:latin typeface="Roboto"/>
              <a:ea typeface="Roboto"/>
              <a:cs typeface="Roboto"/>
              <a:sym typeface="Roboto"/>
            </a:endParaRPr>
          </a:p>
        </p:txBody>
      </p:sp>
      <p:cxnSp>
        <p:nvCxnSpPr>
          <p:cNvPr descr="line reporting to example of no reported state data for a small tested population" id="460" name="Google Shape;460;p6"/>
          <p:cNvCxnSpPr/>
          <p:nvPr/>
        </p:nvCxnSpPr>
        <p:spPr>
          <a:xfrm flipH="1" rot="10800000">
            <a:off x="1083525" y="2555725"/>
            <a:ext cx="1185600" cy="796800"/>
          </a:xfrm>
          <a:prstGeom prst="straightConnector1">
            <a:avLst/>
          </a:prstGeom>
          <a:noFill/>
          <a:ln cap="flat" cmpd="sng" w="38100">
            <a:solidFill>
              <a:schemeClr val="dk2"/>
            </a:solidFill>
            <a:prstDash val="solid"/>
            <a:round/>
            <a:headEnd len="sm" w="sm" type="none"/>
            <a:tailEnd len="sm" w="sm" type="none"/>
          </a:ln>
        </p:spPr>
      </p:cxnSp>
      <p:cxnSp>
        <p:nvCxnSpPr>
          <p:cNvPr descr="Box pointing to page 1 on a framework for a PK-8 school missing elementary growth as the reason for having an ISD rating." id="461" name="Google Shape;461;p6"/>
          <p:cNvCxnSpPr>
            <a:stCxn id="457" idx="2"/>
          </p:cNvCxnSpPr>
          <p:nvPr/>
        </p:nvCxnSpPr>
        <p:spPr>
          <a:xfrm flipH="1">
            <a:off x="7221175" y="3736100"/>
            <a:ext cx="245700" cy="397800"/>
          </a:xfrm>
          <a:prstGeom prst="straightConnector1">
            <a:avLst/>
          </a:prstGeom>
          <a:noFill/>
          <a:ln cap="flat" cmpd="sng" w="38100">
            <a:solidFill>
              <a:schemeClr val="dk2"/>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7"/>
          <p:cNvSpPr/>
          <p:nvPr/>
        </p:nvSpPr>
        <p:spPr>
          <a:xfrm>
            <a:off x="311700" y="1138900"/>
            <a:ext cx="8520600" cy="2917500"/>
          </a:xfrm>
          <a:prstGeom prst="rect">
            <a:avLst/>
          </a:prstGeom>
          <a:solidFill>
            <a:srgbClr val="E1F7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7"/>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Number of ISD Plan Type Assignments over time</a:t>
            </a:r>
            <a:endParaRPr/>
          </a:p>
        </p:txBody>
      </p:sp>
      <p:graphicFrame>
        <p:nvGraphicFramePr>
          <p:cNvPr id="468" name="Google Shape;468;p7"/>
          <p:cNvGraphicFramePr/>
          <p:nvPr/>
        </p:nvGraphicFramePr>
        <p:xfrm>
          <a:off x="665025" y="1304850"/>
          <a:ext cx="3000000" cy="3000000"/>
        </p:xfrm>
        <a:graphic>
          <a:graphicData uri="http://schemas.openxmlformats.org/drawingml/2006/table">
            <a:tbl>
              <a:tblPr firstRow="1">
                <a:noFill/>
                <a:tableStyleId>{654989DF-DF1A-4E6B-A867-68E119CB86F2}</a:tableStyleId>
              </a:tblPr>
              <a:tblGrid>
                <a:gridCol w="1298475"/>
                <a:gridCol w="1298475"/>
                <a:gridCol w="1298475"/>
                <a:gridCol w="1298475"/>
                <a:gridCol w="1298475"/>
                <a:gridCol w="1298475"/>
              </a:tblGrid>
              <a:tr h="78160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txBody>
                  <a:tcPr marT="63500" marB="63500" marR="63500" marL="63500">
                    <a:solidFill>
                      <a:srgbClr val="000000"/>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latin typeface="Calibri"/>
                          <a:ea typeface="Calibri"/>
                          <a:cs typeface="Calibri"/>
                          <a:sym typeface="Calibri"/>
                        </a:rPr>
                        <a:t>2019 - Final ISD</a:t>
                      </a:r>
                      <a:endParaRPr b="1" sz="1800" u="none" cap="none" strike="noStrike">
                        <a:latin typeface="Calibri"/>
                        <a:ea typeface="Calibri"/>
                        <a:cs typeface="Calibri"/>
                        <a:sym typeface="Calibri"/>
                      </a:endParaRPr>
                    </a:p>
                  </a:txBody>
                  <a:tcPr marT="63500" marB="63500" marR="63500" marL="63500">
                    <a:solidFill>
                      <a:srgbClr val="B7B7B7"/>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latin typeface="Calibri"/>
                          <a:ea typeface="Calibri"/>
                          <a:cs typeface="Calibri"/>
                          <a:sym typeface="Calibri"/>
                        </a:rPr>
                        <a:t>2020 and 2021</a:t>
                      </a:r>
                      <a:endParaRPr b="1" sz="1800" u="none" cap="none" strike="noStrike">
                        <a:latin typeface="Calibri"/>
                        <a:ea typeface="Calibri"/>
                        <a:cs typeface="Calibri"/>
                        <a:sym typeface="Calibri"/>
                      </a:endParaRPr>
                    </a:p>
                  </a:txBody>
                  <a:tcPr marT="63500" marB="63500" marR="63500" marL="63500">
                    <a:solidFill>
                      <a:srgbClr val="B7B7B7"/>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latin typeface="Calibri"/>
                          <a:ea typeface="Calibri"/>
                          <a:cs typeface="Calibri"/>
                          <a:sym typeface="Calibri"/>
                        </a:rPr>
                        <a:t>2022 - Final ISD</a:t>
                      </a:r>
                      <a:endParaRPr b="1" sz="1800" u="none" cap="none" strike="noStrike">
                        <a:latin typeface="Calibri"/>
                        <a:ea typeface="Calibri"/>
                        <a:cs typeface="Calibri"/>
                        <a:sym typeface="Calibri"/>
                      </a:endParaRPr>
                    </a:p>
                  </a:txBody>
                  <a:tcPr marT="63500" marB="63500" marR="63500" marL="63500">
                    <a:solidFill>
                      <a:srgbClr val="B7B7B7"/>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latin typeface="Calibri"/>
                          <a:ea typeface="Calibri"/>
                          <a:cs typeface="Calibri"/>
                          <a:sym typeface="Calibri"/>
                        </a:rPr>
                        <a:t>2023 - Final ISD</a:t>
                      </a:r>
                      <a:endParaRPr b="1" sz="1800" u="none" cap="none" strike="noStrike">
                        <a:latin typeface="Calibri"/>
                        <a:ea typeface="Calibri"/>
                        <a:cs typeface="Calibri"/>
                        <a:sym typeface="Calibri"/>
                      </a:endParaRPr>
                    </a:p>
                  </a:txBody>
                  <a:tcPr marT="63500" marB="63500" marR="63500" marL="63500">
                    <a:solidFill>
                      <a:srgbClr val="B7B7B7"/>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latin typeface="Calibri"/>
                          <a:ea typeface="Calibri"/>
                          <a:cs typeface="Calibri"/>
                          <a:sym typeface="Calibri"/>
                        </a:rPr>
                        <a:t>2024 - Prelim ISD</a:t>
                      </a:r>
                      <a:endParaRPr b="1" sz="1800" u="none" cap="none" strike="noStrike">
                        <a:latin typeface="Calibri"/>
                        <a:ea typeface="Calibri"/>
                        <a:cs typeface="Calibri"/>
                        <a:sym typeface="Calibri"/>
                      </a:endParaRPr>
                    </a:p>
                  </a:txBody>
                  <a:tcPr marT="63500" marB="63500" marR="63500" marL="63500">
                    <a:solidFill>
                      <a:srgbClr val="B7B7B7"/>
                    </a:solidFill>
                  </a:tcPr>
                </a:tc>
              </a:tr>
              <a:tr h="463875">
                <a:tc>
                  <a:txBody>
                    <a:bodyPr/>
                    <a:lstStyle/>
                    <a:p>
                      <a:pPr indent="0" lvl="0" marL="0" marR="0" rtl="0" algn="l">
                        <a:lnSpc>
                          <a:spcPct val="100000"/>
                        </a:lnSpc>
                        <a:spcBef>
                          <a:spcPts val="0"/>
                        </a:spcBef>
                        <a:spcAft>
                          <a:spcPts val="0"/>
                        </a:spcAft>
                        <a:buClr>
                          <a:srgbClr val="000000"/>
                        </a:buClr>
                        <a:buSzPts val="1800"/>
                        <a:buFont typeface="Arial"/>
                        <a:buNone/>
                      </a:pPr>
                      <a:r>
                        <a:rPr b="1" lang="en" sz="1800" u="none" cap="none" strike="noStrike">
                          <a:latin typeface="Calibri"/>
                          <a:ea typeface="Calibri"/>
                          <a:cs typeface="Calibri"/>
                          <a:sym typeface="Calibri"/>
                        </a:rPr>
                        <a:t>Districts</a:t>
                      </a:r>
                      <a:endParaRPr b="1" sz="1800" u="none" cap="none" strike="noStrike">
                        <a:latin typeface="Calibri"/>
                        <a:ea typeface="Calibri"/>
                        <a:cs typeface="Calibri"/>
                        <a:sym typeface="Calibri"/>
                      </a:endParaRPr>
                    </a:p>
                  </a:txBody>
                  <a:tcPr marT="63500" marB="63500" marR="63500" marL="63500">
                    <a:solidFill>
                      <a:srgbClr val="B7B7B7"/>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latin typeface="Calibri"/>
                          <a:ea typeface="Calibri"/>
                          <a:cs typeface="Calibri"/>
                          <a:sym typeface="Calibri"/>
                        </a:rPr>
                        <a:t>0</a:t>
                      </a:r>
                      <a:endParaRPr sz="1800" u="none" cap="none" strike="noStrike">
                        <a:latin typeface="Calibri"/>
                        <a:ea typeface="Calibri"/>
                        <a:cs typeface="Calibri"/>
                        <a:sym typeface="Calibri"/>
                      </a:endParaRPr>
                    </a:p>
                  </a:txBody>
                  <a:tcPr marT="63500" marB="63500" marR="63500" marL="63500"/>
                </a:tc>
                <a:tc rowSpan="2">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latin typeface="Calibri"/>
                          <a:ea typeface="Calibri"/>
                          <a:cs typeface="Calibri"/>
                          <a:sym typeface="Calibri"/>
                        </a:rPr>
                        <a:t>Frameworks Paused</a:t>
                      </a:r>
                      <a:endParaRPr sz="1800" u="none" cap="none" strike="noStrike">
                        <a:latin typeface="Calibri"/>
                        <a:ea typeface="Calibri"/>
                        <a:cs typeface="Calibri"/>
                        <a:sym typeface="Calibri"/>
                      </a:endParaRPr>
                    </a:p>
                  </a:txBody>
                  <a:tcPr marT="63500" marB="63500" marR="63500" marL="63500">
                    <a:solidFill>
                      <a:srgbClr val="B7B7B7"/>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latin typeface="Calibri"/>
                          <a:ea typeface="Calibri"/>
                          <a:cs typeface="Calibri"/>
                          <a:sym typeface="Calibri"/>
                        </a:rPr>
                        <a:t>72</a:t>
                      </a:r>
                      <a:endParaRPr sz="18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39% of districts</a:t>
                      </a:r>
                      <a:endParaRPr sz="1000" u="none" cap="none" strike="noStrike">
                        <a:latin typeface="Calibri"/>
                        <a:ea typeface="Calibri"/>
                        <a:cs typeface="Calibri"/>
                        <a:sym typeface="Calibri"/>
                      </a:endParaRPr>
                    </a:p>
                  </a:txBody>
                  <a:tcPr marT="63500" marB="63500" marR="63500" marL="635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latin typeface="Calibri"/>
                          <a:ea typeface="Calibri"/>
                          <a:cs typeface="Calibri"/>
                          <a:sym typeface="Calibri"/>
                        </a:rPr>
                        <a:t>30</a:t>
                      </a:r>
                      <a:endParaRPr sz="18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lang="en" sz="1000" u="none" cap="none" strike="noStrike">
                          <a:solidFill>
                            <a:schemeClr val="dk1"/>
                          </a:solidFill>
                          <a:latin typeface="Calibri"/>
                          <a:ea typeface="Calibri"/>
                          <a:cs typeface="Calibri"/>
                          <a:sym typeface="Calibri"/>
                        </a:rPr>
                        <a:t>17% of districts</a:t>
                      </a:r>
                      <a:endParaRPr sz="1800" u="none" cap="none" strike="noStrike">
                        <a:latin typeface="Calibri"/>
                        <a:ea typeface="Calibri"/>
                        <a:cs typeface="Calibri"/>
                        <a:sym typeface="Calibri"/>
                      </a:endParaRPr>
                    </a:p>
                  </a:txBody>
                  <a:tcPr marT="63500" marB="63500" marR="63500" marL="635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latin typeface="Calibri"/>
                          <a:ea typeface="Calibri"/>
                          <a:cs typeface="Calibri"/>
                          <a:sym typeface="Calibri"/>
                        </a:rPr>
                        <a:t>##</a:t>
                      </a:r>
                      <a:endParaRPr sz="18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lang="en" sz="1000" u="none" cap="none" strike="noStrike">
                          <a:solidFill>
                            <a:schemeClr val="dk1"/>
                          </a:solidFill>
                          <a:latin typeface="Calibri"/>
                          <a:ea typeface="Calibri"/>
                          <a:cs typeface="Calibri"/>
                          <a:sym typeface="Calibri"/>
                        </a:rPr>
                        <a:t>##% of districts</a:t>
                      </a:r>
                      <a:endParaRPr sz="1800" u="none" cap="none" strike="noStrike">
                        <a:latin typeface="Calibri"/>
                        <a:ea typeface="Calibri"/>
                        <a:cs typeface="Calibri"/>
                        <a:sym typeface="Calibri"/>
                      </a:endParaRPr>
                    </a:p>
                  </a:txBody>
                  <a:tcPr marT="63500" marB="63500" marR="63500" marL="63500"/>
                </a:tc>
              </a:tr>
              <a:tr h="1161275">
                <a:tc>
                  <a:txBody>
                    <a:bodyPr/>
                    <a:lstStyle/>
                    <a:p>
                      <a:pPr indent="0" lvl="0" marL="0" marR="0" rtl="0" algn="l">
                        <a:lnSpc>
                          <a:spcPct val="100000"/>
                        </a:lnSpc>
                        <a:spcBef>
                          <a:spcPts val="0"/>
                        </a:spcBef>
                        <a:spcAft>
                          <a:spcPts val="0"/>
                        </a:spcAft>
                        <a:buClr>
                          <a:srgbClr val="000000"/>
                        </a:buClr>
                        <a:buSzPts val="1800"/>
                        <a:buFont typeface="Arial"/>
                        <a:buNone/>
                      </a:pPr>
                      <a:r>
                        <a:rPr b="1" lang="en" sz="1800" u="none" cap="none" strike="noStrike">
                          <a:latin typeface="Calibri"/>
                          <a:ea typeface="Calibri"/>
                          <a:cs typeface="Calibri"/>
                          <a:sym typeface="Calibri"/>
                        </a:rPr>
                        <a:t>Schools</a:t>
                      </a:r>
                      <a:endParaRPr b="1" sz="1800" u="none" cap="none" strike="noStrike">
                        <a:latin typeface="Calibri"/>
                        <a:ea typeface="Calibri"/>
                        <a:cs typeface="Calibri"/>
                        <a:sym typeface="Calibri"/>
                      </a:endParaRPr>
                    </a:p>
                  </a:txBody>
                  <a:tcPr marT="63500" marB="63500" marR="63500" marL="63500">
                    <a:solidFill>
                      <a:srgbClr val="B7B7B7"/>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latin typeface="Calibri"/>
                          <a:ea typeface="Calibri"/>
                          <a:cs typeface="Calibri"/>
                          <a:sym typeface="Calibri"/>
                        </a:rPr>
                        <a:t>25</a:t>
                      </a:r>
                      <a:endParaRPr sz="18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lang="en" sz="1000" u="none" cap="none" strike="noStrike">
                          <a:solidFill>
                            <a:schemeClr val="dk1"/>
                          </a:solidFill>
                          <a:latin typeface="Calibri"/>
                          <a:ea typeface="Calibri"/>
                          <a:cs typeface="Calibri"/>
                          <a:sym typeface="Calibri"/>
                        </a:rPr>
                        <a:t>1% of schools</a:t>
                      </a:r>
                      <a:endParaRPr sz="1800" u="none" cap="none" strike="noStrike">
                        <a:latin typeface="Calibri"/>
                        <a:ea typeface="Calibri"/>
                        <a:cs typeface="Calibri"/>
                        <a:sym typeface="Calibri"/>
                      </a:endParaRPr>
                    </a:p>
                  </a:txBody>
                  <a:tcPr marT="63500" marB="63500" marR="63500" marL="63500"/>
                </a:tc>
                <a:tc vMerge="1"/>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latin typeface="Calibri"/>
                          <a:ea typeface="Calibri"/>
                          <a:cs typeface="Calibri"/>
                          <a:sym typeface="Calibri"/>
                        </a:rPr>
                        <a:t>274</a:t>
                      </a:r>
                      <a:endParaRPr sz="18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lang="en" sz="1000" u="none" cap="none" strike="noStrike">
                          <a:solidFill>
                            <a:schemeClr val="dk1"/>
                          </a:solidFill>
                          <a:latin typeface="Calibri"/>
                          <a:ea typeface="Calibri"/>
                          <a:cs typeface="Calibri"/>
                          <a:sym typeface="Calibri"/>
                        </a:rPr>
                        <a:t>17% of schools</a:t>
                      </a:r>
                      <a:endParaRPr sz="1800" u="none" cap="none" strike="noStrike">
                        <a:latin typeface="Calibri"/>
                        <a:ea typeface="Calibri"/>
                        <a:cs typeface="Calibri"/>
                        <a:sym typeface="Calibri"/>
                      </a:endParaRPr>
                    </a:p>
                  </a:txBody>
                  <a:tcPr marT="63500" marB="63500" marR="63500" marL="63500"/>
                </a:tc>
                <a:tc>
                  <a:txBody>
                    <a:bodyPr/>
                    <a:lstStyle/>
                    <a:p>
                      <a:pPr indent="0" lvl="0" marL="0" marR="0" rtl="0" algn="ctr">
                        <a:lnSpc>
                          <a:spcPct val="100000"/>
                        </a:lnSpc>
                        <a:spcBef>
                          <a:spcPts val="0"/>
                        </a:spcBef>
                        <a:spcAft>
                          <a:spcPts val="0"/>
                        </a:spcAft>
                        <a:buClr>
                          <a:schemeClr val="dk1"/>
                        </a:buClr>
                        <a:buSzPts val="1100"/>
                        <a:buFont typeface="Arial"/>
                        <a:buNone/>
                      </a:pPr>
                      <a:r>
                        <a:rPr lang="en" sz="1800" u="none" cap="none" strike="noStrike">
                          <a:solidFill>
                            <a:schemeClr val="dk1"/>
                          </a:solidFill>
                          <a:latin typeface="Calibri"/>
                          <a:ea typeface="Calibri"/>
                          <a:cs typeface="Calibri"/>
                          <a:sym typeface="Calibri"/>
                        </a:rPr>
                        <a:t>146</a:t>
                      </a:r>
                      <a:endParaRPr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lang="en" sz="1000" u="none" cap="none" strike="noStrike">
                          <a:solidFill>
                            <a:schemeClr val="dk1"/>
                          </a:solidFill>
                          <a:latin typeface="Calibri"/>
                          <a:ea typeface="Calibri"/>
                          <a:cs typeface="Calibri"/>
                          <a:sym typeface="Calibri"/>
                        </a:rPr>
                        <a:t>8% of schools</a:t>
                      </a:r>
                      <a:endParaRPr sz="1200" u="none" cap="none" strike="noStrike">
                        <a:latin typeface="Calibri"/>
                        <a:ea typeface="Calibri"/>
                        <a:cs typeface="Calibri"/>
                        <a:sym typeface="Calibri"/>
                      </a:endParaRPr>
                    </a:p>
                  </a:txBody>
                  <a:tcPr marT="63500" marB="63500" marR="63500" marL="63500"/>
                </a:tc>
                <a:tc>
                  <a:txBody>
                    <a:bodyPr/>
                    <a:lstStyle/>
                    <a:p>
                      <a:pPr indent="0" lvl="0" marL="0" marR="0" rtl="0" algn="ctr">
                        <a:lnSpc>
                          <a:spcPct val="100000"/>
                        </a:lnSpc>
                        <a:spcBef>
                          <a:spcPts val="0"/>
                        </a:spcBef>
                        <a:spcAft>
                          <a:spcPts val="0"/>
                        </a:spcAft>
                        <a:buClr>
                          <a:schemeClr val="dk1"/>
                        </a:buClr>
                        <a:buSzPts val="1100"/>
                        <a:buFont typeface="Arial"/>
                        <a:buNone/>
                      </a:pPr>
                      <a:r>
                        <a:rPr lang="en" sz="1800" u="none" cap="none" strike="noStrike">
                          <a:solidFill>
                            <a:schemeClr val="dk1"/>
                          </a:solidFill>
                          <a:latin typeface="Calibri"/>
                          <a:ea typeface="Calibri"/>
                          <a:cs typeface="Calibri"/>
                          <a:sym typeface="Calibri"/>
                        </a:rPr>
                        <a:t>##</a:t>
                      </a:r>
                      <a:endParaRPr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rPr lang="en" sz="1000" u="none" cap="none" strike="noStrike">
                          <a:solidFill>
                            <a:schemeClr val="dk1"/>
                          </a:solidFill>
                          <a:latin typeface="Calibri"/>
                          <a:ea typeface="Calibri"/>
                          <a:cs typeface="Calibri"/>
                          <a:sym typeface="Calibri"/>
                        </a:rPr>
                        <a:t>##% of schools</a:t>
                      </a:r>
                      <a:endParaRPr sz="1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rPr lang="en" sz="1000" u="none" cap="none" strike="noStrike">
                          <a:solidFill>
                            <a:schemeClr val="dk1"/>
                          </a:solidFill>
                          <a:latin typeface="Calibri"/>
                          <a:ea typeface="Calibri"/>
                          <a:cs typeface="Calibri"/>
                          <a:sym typeface="Calibri"/>
                        </a:rPr>
                        <a:t>(AEC frameworks not available yet)</a:t>
                      </a:r>
                      <a:endParaRPr sz="1000" u="none" cap="none" strike="noStrike">
                        <a:solidFill>
                          <a:schemeClr val="dk1"/>
                        </a:solidFill>
                        <a:latin typeface="Calibri"/>
                        <a:ea typeface="Calibri"/>
                        <a:cs typeface="Calibri"/>
                        <a:sym typeface="Calibri"/>
                      </a:endParaRPr>
                    </a:p>
                  </a:txBody>
                  <a:tcPr marT="63500" marB="63500" marR="63500" marL="63500"/>
                </a:tc>
              </a:tr>
            </a:tbl>
          </a:graphicData>
        </a:graphic>
      </p:graphicFrame>
      <p:sp>
        <p:nvSpPr>
          <p:cNvPr id="469" name="Google Shape;469;p7"/>
          <p:cNvSpPr/>
          <p:nvPr/>
        </p:nvSpPr>
        <p:spPr>
          <a:xfrm>
            <a:off x="2034075" y="3473925"/>
            <a:ext cx="1156200" cy="741300"/>
          </a:xfrm>
          <a:prstGeom prst="ellipse">
            <a:avLst/>
          </a:prstGeom>
          <a:solidFill>
            <a:srgbClr val="FBFE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Calibri"/>
                <a:ea typeface="Calibri"/>
                <a:cs typeface="Calibri"/>
                <a:sym typeface="Calibri"/>
              </a:rPr>
              <a:t>3-year multi- frameworks</a:t>
            </a:r>
            <a:endParaRPr b="0" i="0" sz="1000" u="none" cap="none" strike="noStrike">
              <a:solidFill>
                <a:schemeClr val="dk1"/>
              </a:solidFill>
              <a:latin typeface="Calibri"/>
              <a:ea typeface="Calibri"/>
              <a:cs typeface="Calibri"/>
              <a:sym typeface="Calibri"/>
            </a:endParaRPr>
          </a:p>
        </p:txBody>
      </p:sp>
      <p:sp>
        <p:nvSpPr>
          <p:cNvPr id="470" name="Google Shape;470;p7"/>
          <p:cNvSpPr/>
          <p:nvPr/>
        </p:nvSpPr>
        <p:spPr>
          <a:xfrm>
            <a:off x="4638863" y="3473925"/>
            <a:ext cx="1156200" cy="741300"/>
          </a:xfrm>
          <a:prstGeom prst="ellipse">
            <a:avLst/>
          </a:prstGeom>
          <a:solidFill>
            <a:srgbClr val="F4FF8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Calibri"/>
                <a:ea typeface="Calibri"/>
                <a:cs typeface="Calibri"/>
                <a:sym typeface="Calibri"/>
              </a:rPr>
              <a:t>No multi-year frameworks available</a:t>
            </a:r>
            <a:endParaRPr b="0" i="0" sz="1000" u="none" cap="none" strike="noStrike">
              <a:solidFill>
                <a:srgbClr val="000000"/>
              </a:solidFill>
              <a:latin typeface="Calibri"/>
              <a:ea typeface="Calibri"/>
              <a:cs typeface="Calibri"/>
              <a:sym typeface="Calibri"/>
            </a:endParaRPr>
          </a:p>
        </p:txBody>
      </p:sp>
      <p:sp>
        <p:nvSpPr>
          <p:cNvPr id="471" name="Google Shape;471;p7"/>
          <p:cNvSpPr/>
          <p:nvPr/>
        </p:nvSpPr>
        <p:spPr>
          <a:xfrm>
            <a:off x="5935050" y="3473925"/>
            <a:ext cx="1156200" cy="741300"/>
          </a:xfrm>
          <a:prstGeom prst="ellipse">
            <a:avLst/>
          </a:prstGeom>
          <a:solidFill>
            <a:srgbClr val="F7FFB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Calibri"/>
                <a:ea typeface="Calibri"/>
                <a:cs typeface="Calibri"/>
                <a:sym typeface="Calibri"/>
              </a:rPr>
              <a:t>2-year multi- frameworks</a:t>
            </a:r>
            <a:endParaRPr b="0" i="0" sz="1000" u="none" cap="none" strike="noStrike">
              <a:solidFill>
                <a:srgbClr val="000000"/>
              </a:solidFill>
              <a:latin typeface="Calibri"/>
              <a:ea typeface="Calibri"/>
              <a:cs typeface="Calibri"/>
              <a:sym typeface="Calibri"/>
            </a:endParaRPr>
          </a:p>
        </p:txBody>
      </p:sp>
      <p:sp>
        <p:nvSpPr>
          <p:cNvPr id="472" name="Google Shape;472;p7"/>
          <p:cNvSpPr/>
          <p:nvPr/>
        </p:nvSpPr>
        <p:spPr>
          <a:xfrm>
            <a:off x="7243675" y="3473925"/>
            <a:ext cx="1156200" cy="741300"/>
          </a:xfrm>
          <a:prstGeom prst="ellipse">
            <a:avLst/>
          </a:prstGeom>
          <a:solidFill>
            <a:srgbClr val="FBFE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Calibri"/>
                <a:ea typeface="Calibri"/>
                <a:cs typeface="Calibri"/>
                <a:sym typeface="Calibri"/>
              </a:rPr>
              <a:t>3-year multi- frameworks</a:t>
            </a:r>
            <a:endParaRPr b="0" i="0" sz="1000" u="none" cap="none" strike="noStrike">
              <a:solidFill>
                <a:schemeClr val="dk1"/>
              </a:solidFill>
              <a:latin typeface="Calibri"/>
              <a:ea typeface="Calibri"/>
              <a:cs typeface="Calibri"/>
              <a:sym typeface="Calibri"/>
            </a:endParaRPr>
          </a:p>
        </p:txBody>
      </p:sp>
      <p:sp>
        <p:nvSpPr>
          <p:cNvPr id="473" name="Google Shape;473;p7"/>
          <p:cNvSpPr/>
          <p:nvPr/>
        </p:nvSpPr>
        <p:spPr>
          <a:xfrm>
            <a:off x="7580950" y="318350"/>
            <a:ext cx="1493400" cy="865500"/>
          </a:xfrm>
          <a:prstGeom prst="wedgeEllipseCallout">
            <a:avLst>
              <a:gd fmla="val -22670" name="adj1"/>
              <a:gd fmla="val 83317" name="adj2"/>
            </a:avLst>
          </a:prstGeom>
          <a:solidFill>
            <a:srgbClr val="F8B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Calibri"/>
                <a:ea typeface="Calibri"/>
                <a:cs typeface="Calibri"/>
                <a:sym typeface="Calibri"/>
              </a:rPr>
              <a:t>2024 prelim counts embargoed until 9/5/2024</a:t>
            </a:r>
            <a:endParaRPr b="1" i="0" sz="10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8"/>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Considerations for Alternative Education Campuses (AECs)</a:t>
            </a:r>
            <a:endParaRPr/>
          </a:p>
        </p:txBody>
      </p:sp>
      <p:sp>
        <p:nvSpPr>
          <p:cNvPr id="479" name="Google Shape;479;p8"/>
          <p:cNvSpPr txBox="1"/>
          <p:nvPr>
            <p:ph idx="1" type="body"/>
          </p:nvPr>
        </p:nvSpPr>
        <p:spPr>
          <a:xfrm>
            <a:off x="311700" y="1152475"/>
            <a:ext cx="6790200" cy="3034800"/>
          </a:xfrm>
          <a:prstGeom prst="rect">
            <a:avLst/>
          </a:prstGeom>
          <a:noFill/>
          <a:ln>
            <a:noFill/>
          </a:ln>
        </p:spPr>
        <p:txBody>
          <a:bodyPr anchorCtr="0" anchor="t" bIns="91425" lIns="91425" spcFirstLastPara="1" rIns="91425" wrap="square" tIns="91425">
            <a:normAutofit/>
          </a:bodyPr>
          <a:lstStyle/>
          <a:p>
            <a:pPr indent="-330200" lvl="0" marL="457200" rtl="0" algn="l">
              <a:lnSpc>
                <a:spcPct val="115000"/>
              </a:lnSpc>
              <a:spcBef>
                <a:spcPts val="0"/>
              </a:spcBef>
              <a:spcAft>
                <a:spcPts val="0"/>
              </a:spcAft>
              <a:buSzPts val="1600"/>
              <a:buChar char="●"/>
            </a:pPr>
            <a:r>
              <a:rPr lang="en"/>
              <a:t>AECs did not receive an ISD rating prior to 2022.</a:t>
            </a:r>
            <a:endParaRPr/>
          </a:p>
          <a:p>
            <a:pPr indent="-330200" lvl="0" marL="457200" rtl="0" algn="l">
              <a:lnSpc>
                <a:spcPct val="115000"/>
              </a:lnSpc>
              <a:spcBef>
                <a:spcPts val="0"/>
              </a:spcBef>
              <a:spcAft>
                <a:spcPts val="0"/>
              </a:spcAft>
              <a:buSzPts val="1600"/>
              <a:buChar char="●"/>
            </a:pPr>
            <a:r>
              <a:rPr lang="en"/>
              <a:t>3-year multi-year frameworks are back in 2024.</a:t>
            </a:r>
            <a:endParaRPr/>
          </a:p>
          <a:p>
            <a:pPr indent="-330200" lvl="0" marL="457200" rtl="0" algn="l">
              <a:lnSpc>
                <a:spcPct val="115000"/>
              </a:lnSpc>
              <a:spcBef>
                <a:spcPts val="0"/>
              </a:spcBef>
              <a:spcAft>
                <a:spcPts val="0"/>
              </a:spcAft>
              <a:buSzPts val="1600"/>
              <a:buChar char="●"/>
            </a:pPr>
            <a:r>
              <a:rPr lang="en"/>
              <a:t>AECs may still receive an ISD due to lack of state data and/or optional local data.</a:t>
            </a:r>
            <a:endParaRPr/>
          </a:p>
          <a:p>
            <a:pPr indent="-330200" lvl="0" marL="457200" rtl="0" algn="l">
              <a:lnSpc>
                <a:spcPct val="115000"/>
              </a:lnSpc>
              <a:spcBef>
                <a:spcPts val="0"/>
              </a:spcBef>
              <a:spcAft>
                <a:spcPts val="0"/>
              </a:spcAft>
              <a:buSzPts val="1600"/>
              <a:buChar char="●"/>
            </a:pPr>
            <a:r>
              <a:rPr lang="en"/>
              <a:t>Any AEC that participated in the selection of measures process </a:t>
            </a:r>
            <a:r>
              <a:rPr lang="en" u="sng"/>
              <a:t>and</a:t>
            </a:r>
            <a:r>
              <a:rPr lang="en"/>
              <a:t> submitted optional measures in both achievement and growth will receive a rating.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9"/>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None/>
            </a:pPr>
            <a:r>
              <a:rPr lang="en"/>
              <a:t>Key Ideas |Communicating an ISD Rating to Your Community </a:t>
            </a:r>
            <a:endParaRPr/>
          </a:p>
        </p:txBody>
      </p:sp>
      <p:sp>
        <p:nvSpPr>
          <p:cNvPr id="485" name="Google Shape;485;p9"/>
          <p:cNvSpPr txBox="1"/>
          <p:nvPr>
            <p:ph idx="1" type="body"/>
          </p:nvPr>
        </p:nvSpPr>
        <p:spPr>
          <a:xfrm>
            <a:off x="311700" y="1152475"/>
            <a:ext cx="7167900" cy="3034800"/>
          </a:xfrm>
          <a:prstGeom prst="rect">
            <a:avLst/>
          </a:prstGeom>
          <a:noFill/>
          <a:ln>
            <a:noFill/>
          </a:ln>
        </p:spPr>
        <p:txBody>
          <a:bodyPr anchorCtr="0" anchor="t" bIns="91425" lIns="91425" spcFirstLastPara="1" rIns="91425" wrap="square" tIns="91425">
            <a:normAutofit lnSpcReduction="10000"/>
          </a:bodyPr>
          <a:lstStyle/>
          <a:p>
            <a:pPr indent="-330200" lvl="0" marL="457200" rtl="0" algn="l">
              <a:lnSpc>
                <a:spcPct val="115000"/>
              </a:lnSpc>
              <a:spcBef>
                <a:spcPts val="0"/>
              </a:spcBef>
              <a:spcAft>
                <a:spcPts val="0"/>
              </a:spcAft>
              <a:buSzPts val="1600"/>
              <a:buChar char="●"/>
            </a:pPr>
            <a:r>
              <a:rPr lang="en"/>
              <a:t>Insufficient State Data does </a:t>
            </a:r>
            <a:r>
              <a:rPr lang="en" u="sng"/>
              <a:t>not</a:t>
            </a:r>
            <a:r>
              <a:rPr lang="en"/>
              <a:t> imply a value judgment, other than there is not enough data for the state to have confidence in the rating. </a:t>
            </a:r>
            <a:endParaRPr/>
          </a:p>
          <a:p>
            <a:pPr indent="-330200" lvl="0" marL="457200" rtl="0" algn="l">
              <a:lnSpc>
                <a:spcPct val="115000"/>
              </a:lnSpc>
              <a:spcBef>
                <a:spcPts val="0"/>
              </a:spcBef>
              <a:spcAft>
                <a:spcPts val="0"/>
              </a:spcAft>
              <a:buSzPts val="1600"/>
              <a:buChar char="●"/>
            </a:pPr>
            <a:r>
              <a:rPr lang="en"/>
              <a:t>While some information may be available for particular indicators (e.g. achievement), it is important not to characterize the performance for the whole school based on representation of limited performance indicators. </a:t>
            </a:r>
            <a:endParaRPr/>
          </a:p>
          <a:p>
            <a:pPr indent="-330200" lvl="0" marL="457200" rtl="0" algn="l">
              <a:lnSpc>
                <a:spcPct val="115000"/>
              </a:lnSpc>
              <a:spcBef>
                <a:spcPts val="0"/>
              </a:spcBef>
              <a:spcAft>
                <a:spcPts val="0"/>
              </a:spcAft>
              <a:buSzPts val="1600"/>
              <a:buChar char="●"/>
            </a:pPr>
            <a:r>
              <a:rPr lang="en"/>
              <a:t>It may be helpful to look at available data over time compared to historical performance to gain context. </a:t>
            </a:r>
            <a:endParaRPr/>
          </a:p>
          <a:p>
            <a:pPr indent="-330200" lvl="0" marL="457200" rtl="0" algn="l">
              <a:lnSpc>
                <a:spcPct val="115000"/>
              </a:lnSpc>
              <a:spcBef>
                <a:spcPts val="0"/>
              </a:spcBef>
              <a:spcAft>
                <a:spcPts val="0"/>
              </a:spcAft>
              <a:buSzPts val="1600"/>
              <a:buChar char="●"/>
            </a:pPr>
            <a:r>
              <a:rPr lang="en"/>
              <a:t>Identify areas where performance framework ratings/data has been used and use local assessment and non-assessment data for other indicators.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5">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